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56" r:id="rId2"/>
    <p:sldId id="286" r:id="rId3"/>
    <p:sldId id="288" r:id="rId4"/>
    <p:sldId id="287" r:id="rId5"/>
    <p:sldId id="290" r:id="rId6"/>
    <p:sldId id="291" r:id="rId7"/>
    <p:sldId id="293" r:id="rId8"/>
    <p:sldId id="292" r:id="rId9"/>
    <p:sldId id="296" r:id="rId10"/>
    <p:sldId id="294" r:id="rId11"/>
    <p:sldId id="297" r:id="rId12"/>
    <p:sldId id="295" r:id="rId13"/>
    <p:sldId id="298" r:id="rId14"/>
    <p:sldId id="299" r:id="rId15"/>
    <p:sldId id="300" r:id="rId16"/>
  </p:sldIdLst>
  <p:sldSz cx="9144000" cy="6858000" type="screen4x3"/>
  <p:notesSz cx="6858000" cy="9107488"/>
  <p:defaultTextStyle>
    <a:defPPr>
      <a:defRPr lang="en-GB"/>
    </a:defPPr>
    <a:lvl1pPr algn="ctr" defTabSz="449263" rtl="0" fontAlgn="base">
      <a:spcBef>
        <a:spcPct val="0"/>
      </a:spcBef>
      <a:spcAft>
        <a:spcPct val="0"/>
      </a:spcAft>
      <a:buClr>
        <a:srgbClr val="000000"/>
      </a:buClr>
      <a:buSzPct val="100000"/>
      <a:buFont typeface="Arial" charset="0"/>
      <a:defRPr sz="1600" kern="1200">
        <a:solidFill>
          <a:srgbClr val="000000"/>
        </a:solidFill>
        <a:latin typeface="Arial" charset="0"/>
        <a:ea typeface="ＭＳ Ｐゴシック" charset="0"/>
        <a:cs typeface="Arial" charset="0"/>
      </a:defRPr>
    </a:lvl1pPr>
    <a:lvl2pPr marL="457200" algn="ctr" defTabSz="449263" rtl="0" fontAlgn="base">
      <a:spcBef>
        <a:spcPct val="0"/>
      </a:spcBef>
      <a:spcAft>
        <a:spcPct val="0"/>
      </a:spcAft>
      <a:buClr>
        <a:srgbClr val="000000"/>
      </a:buClr>
      <a:buSzPct val="100000"/>
      <a:buFont typeface="Arial" charset="0"/>
      <a:defRPr sz="1600" kern="1200">
        <a:solidFill>
          <a:srgbClr val="000000"/>
        </a:solidFill>
        <a:latin typeface="Arial" charset="0"/>
        <a:ea typeface="ＭＳ Ｐゴシック" charset="0"/>
        <a:cs typeface="Arial" charset="0"/>
      </a:defRPr>
    </a:lvl2pPr>
    <a:lvl3pPr marL="914400" algn="ctr" defTabSz="449263" rtl="0" fontAlgn="base">
      <a:spcBef>
        <a:spcPct val="0"/>
      </a:spcBef>
      <a:spcAft>
        <a:spcPct val="0"/>
      </a:spcAft>
      <a:buClr>
        <a:srgbClr val="000000"/>
      </a:buClr>
      <a:buSzPct val="100000"/>
      <a:buFont typeface="Arial" charset="0"/>
      <a:defRPr sz="1600" kern="1200">
        <a:solidFill>
          <a:srgbClr val="000000"/>
        </a:solidFill>
        <a:latin typeface="Arial" charset="0"/>
        <a:ea typeface="ＭＳ Ｐゴシック" charset="0"/>
        <a:cs typeface="Arial" charset="0"/>
      </a:defRPr>
    </a:lvl3pPr>
    <a:lvl4pPr marL="1371600" algn="ctr" defTabSz="449263" rtl="0" fontAlgn="base">
      <a:spcBef>
        <a:spcPct val="0"/>
      </a:spcBef>
      <a:spcAft>
        <a:spcPct val="0"/>
      </a:spcAft>
      <a:buClr>
        <a:srgbClr val="000000"/>
      </a:buClr>
      <a:buSzPct val="100000"/>
      <a:buFont typeface="Arial" charset="0"/>
      <a:defRPr sz="1600" kern="1200">
        <a:solidFill>
          <a:srgbClr val="000000"/>
        </a:solidFill>
        <a:latin typeface="Arial" charset="0"/>
        <a:ea typeface="ＭＳ Ｐゴシック" charset="0"/>
        <a:cs typeface="Arial" charset="0"/>
      </a:defRPr>
    </a:lvl4pPr>
    <a:lvl5pPr marL="1828800" algn="ctr" defTabSz="449263" rtl="0" fontAlgn="base">
      <a:spcBef>
        <a:spcPct val="0"/>
      </a:spcBef>
      <a:spcAft>
        <a:spcPct val="0"/>
      </a:spcAft>
      <a:buClr>
        <a:srgbClr val="000000"/>
      </a:buClr>
      <a:buSzPct val="100000"/>
      <a:buFont typeface="Arial" charset="0"/>
      <a:defRPr sz="1600" kern="1200">
        <a:solidFill>
          <a:srgbClr val="000000"/>
        </a:solidFill>
        <a:latin typeface="Arial" charset="0"/>
        <a:ea typeface="ＭＳ Ｐゴシック" charset="0"/>
        <a:cs typeface="Arial" charset="0"/>
      </a:defRPr>
    </a:lvl5pPr>
    <a:lvl6pPr marL="2286000" algn="l" defTabSz="457200" rtl="0" eaLnBrk="1" latinLnBrk="0" hangingPunct="1">
      <a:defRPr sz="1600" kern="1200">
        <a:solidFill>
          <a:srgbClr val="000000"/>
        </a:solidFill>
        <a:latin typeface="Arial" charset="0"/>
        <a:ea typeface="ＭＳ Ｐゴシック" charset="0"/>
        <a:cs typeface="Arial" charset="0"/>
      </a:defRPr>
    </a:lvl6pPr>
    <a:lvl7pPr marL="2743200" algn="l" defTabSz="457200" rtl="0" eaLnBrk="1" latinLnBrk="0" hangingPunct="1">
      <a:defRPr sz="1600" kern="1200">
        <a:solidFill>
          <a:srgbClr val="000000"/>
        </a:solidFill>
        <a:latin typeface="Arial" charset="0"/>
        <a:ea typeface="ＭＳ Ｐゴシック" charset="0"/>
        <a:cs typeface="Arial" charset="0"/>
      </a:defRPr>
    </a:lvl7pPr>
    <a:lvl8pPr marL="3200400" algn="l" defTabSz="457200" rtl="0" eaLnBrk="1" latinLnBrk="0" hangingPunct="1">
      <a:defRPr sz="1600" kern="1200">
        <a:solidFill>
          <a:srgbClr val="000000"/>
        </a:solidFill>
        <a:latin typeface="Arial" charset="0"/>
        <a:ea typeface="ＭＳ Ｐゴシック" charset="0"/>
        <a:cs typeface="Arial" charset="0"/>
      </a:defRPr>
    </a:lvl8pPr>
    <a:lvl9pPr marL="3657600" algn="l" defTabSz="457200" rtl="0" eaLnBrk="1" latinLnBrk="0" hangingPunct="1">
      <a:defRPr sz="1600" kern="1200">
        <a:solidFill>
          <a:srgbClr val="000000"/>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ABF"/>
    <a:srgbClr val="7F1C7D"/>
    <a:srgbClr val="003F69"/>
    <a:srgbClr val="00B0DA"/>
    <a:srgbClr val="00B8FF"/>
    <a:srgbClr val="3B0256"/>
    <a:srgbClr val="83D1F5"/>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0" autoAdjust="0"/>
    <p:restoredTop sz="77163" autoAdjust="0"/>
  </p:normalViewPr>
  <p:slideViewPr>
    <p:cSldViewPr snapToGrid="0">
      <p:cViewPr varScale="1">
        <p:scale>
          <a:sx n="128" d="100"/>
          <a:sy n="128" d="100"/>
        </p:scale>
        <p:origin x="-2256" y="-112"/>
      </p:cViewPr>
      <p:guideLst>
        <p:guide orient="horz" pos="4174"/>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hyperlink" Target="http://open-services.net/software/" TargetMode="External"/><Relationship Id="rId4" Type="http://schemas.openxmlformats.org/officeDocument/2006/relationships/hyperlink" Target="http://open-services.net/specifications/" TargetMode="External"/><Relationship Id="rId1" Type="http://schemas.openxmlformats.org/officeDocument/2006/relationships/hyperlink" Target="http://open-services.net/members/" TargetMode="External"/><Relationship Id="rId2" Type="http://schemas.openxmlformats.org/officeDocument/2006/relationships/hyperlink" Target="http://open-services.net/participate/"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open-services.net/software/" TargetMode="External"/><Relationship Id="rId4" Type="http://schemas.openxmlformats.org/officeDocument/2006/relationships/hyperlink" Target="http://open-services.net/specifications/" TargetMode="External"/><Relationship Id="rId1" Type="http://schemas.openxmlformats.org/officeDocument/2006/relationships/hyperlink" Target="http://open-services.net/members/" TargetMode="External"/><Relationship Id="rId2" Type="http://schemas.openxmlformats.org/officeDocument/2006/relationships/hyperlink" Target="http://open-services.net/participat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C95FDE-35C2-4CE4-9C5F-061C986E035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1863D9F-DCF0-4217-8330-E67050A10B4C}">
      <dgm:prSet custT="1"/>
      <dgm:spPr/>
      <dgm:t>
        <a:bodyPr/>
        <a:lstStyle/>
        <a:p>
          <a:pPr rtl="0"/>
          <a:r>
            <a:rPr lang="en-US" sz="1800" dirty="0" smtClean="0">
              <a:latin typeface="Calibri" pitchFamily="34" charset="0"/>
              <a:cs typeface="Calibri" pitchFamily="34" charset="0"/>
            </a:rPr>
            <a:t>Wide range of interests, expertise, participation</a:t>
          </a:r>
          <a:endParaRPr lang="en-US" sz="1800" dirty="0">
            <a:latin typeface="Calibri" pitchFamily="34" charset="0"/>
            <a:cs typeface="Calibri" pitchFamily="34" charset="0"/>
          </a:endParaRPr>
        </a:p>
      </dgm:t>
    </dgm:pt>
    <dgm:pt modelId="{91950E15-0C43-4D8F-BC3D-7A2EDFE9AABC}" type="parTrans" cxnId="{403A2D3E-17D8-4973-B9D3-A5032988B693}">
      <dgm:prSet/>
      <dgm:spPr/>
      <dgm:t>
        <a:bodyPr/>
        <a:lstStyle/>
        <a:p>
          <a:endParaRPr lang="en-US">
            <a:latin typeface="Calibri" pitchFamily="34" charset="0"/>
            <a:cs typeface="Calibri" pitchFamily="34" charset="0"/>
          </a:endParaRPr>
        </a:p>
      </dgm:t>
    </dgm:pt>
    <dgm:pt modelId="{463E8628-AA90-4FB3-A740-5294C7B51F4C}" type="sibTrans" cxnId="{403A2D3E-17D8-4973-B9D3-A5032988B693}">
      <dgm:prSet/>
      <dgm:spPr/>
      <dgm:t>
        <a:bodyPr/>
        <a:lstStyle/>
        <a:p>
          <a:endParaRPr lang="en-US">
            <a:latin typeface="Calibri" pitchFamily="34" charset="0"/>
            <a:cs typeface="Calibri" pitchFamily="34" charset="0"/>
          </a:endParaRPr>
        </a:p>
      </dgm:t>
    </dgm:pt>
    <dgm:pt modelId="{65107EC3-B9CA-463D-8E5F-F0DD195DB322}">
      <dgm:prSet custT="1"/>
      <dgm:spPr/>
      <dgm:t>
        <a:bodyPr/>
        <a:lstStyle/>
        <a:p>
          <a:pPr rtl="0"/>
          <a:r>
            <a:rPr lang="en-US" sz="1400" dirty="0" smtClean="0">
              <a:latin typeface="Calibri" pitchFamily="34" charset="0"/>
              <a:cs typeface="Calibri" pitchFamily="34" charset="0"/>
            </a:rPr>
            <a:t>400+ registered community members </a:t>
          </a:r>
          <a:endParaRPr lang="en-US" sz="1400" dirty="0">
            <a:latin typeface="Calibri" pitchFamily="34" charset="0"/>
            <a:cs typeface="Calibri" pitchFamily="34" charset="0"/>
          </a:endParaRPr>
        </a:p>
      </dgm:t>
    </dgm:pt>
    <dgm:pt modelId="{3B2C9455-353B-4D2A-8C39-D346A6DCBF6D}" type="parTrans" cxnId="{BA5F597F-057B-4AD8-9450-108917905E5D}">
      <dgm:prSet/>
      <dgm:spPr/>
      <dgm:t>
        <a:bodyPr/>
        <a:lstStyle/>
        <a:p>
          <a:endParaRPr lang="en-US">
            <a:latin typeface="Calibri" pitchFamily="34" charset="0"/>
            <a:cs typeface="Calibri" pitchFamily="34" charset="0"/>
          </a:endParaRPr>
        </a:p>
      </dgm:t>
    </dgm:pt>
    <dgm:pt modelId="{43D3F47F-21BF-4622-98B3-712DAC4FB7ED}" type="sibTrans" cxnId="{BA5F597F-057B-4AD8-9450-108917905E5D}">
      <dgm:prSet/>
      <dgm:spPr/>
      <dgm:t>
        <a:bodyPr/>
        <a:lstStyle/>
        <a:p>
          <a:endParaRPr lang="en-US">
            <a:latin typeface="Calibri" pitchFamily="34" charset="0"/>
            <a:cs typeface="Calibri" pitchFamily="34" charset="0"/>
          </a:endParaRPr>
        </a:p>
      </dgm:t>
    </dgm:pt>
    <dgm:pt modelId="{395A40CE-FDB1-4BD3-9385-8C47B6A25426}">
      <dgm:prSet custT="1"/>
      <dgm:spPr/>
      <dgm:t>
        <a:bodyPr/>
        <a:lstStyle/>
        <a:p>
          <a:pPr rtl="0"/>
          <a:r>
            <a:rPr lang="en-US" sz="1400" dirty="0" smtClean="0">
              <a:latin typeface="Calibri" pitchFamily="34" charset="0"/>
              <a:cs typeface="Calibri" pitchFamily="34" charset="0"/>
            </a:rPr>
            <a:t>Workgroup participation by people from 34+ different organizations</a:t>
          </a:r>
          <a:endParaRPr lang="en-US" sz="1400" dirty="0">
            <a:latin typeface="Calibri" pitchFamily="34" charset="0"/>
            <a:cs typeface="Calibri" pitchFamily="34" charset="0"/>
          </a:endParaRPr>
        </a:p>
      </dgm:t>
    </dgm:pt>
    <dgm:pt modelId="{E9EA1689-CD56-42A3-9058-031267382805}" type="parTrans" cxnId="{C61E14CD-E483-45C1-AE0D-ABA1A6893E75}">
      <dgm:prSet/>
      <dgm:spPr/>
      <dgm:t>
        <a:bodyPr/>
        <a:lstStyle/>
        <a:p>
          <a:endParaRPr lang="en-US">
            <a:latin typeface="Calibri" pitchFamily="34" charset="0"/>
            <a:cs typeface="Calibri" pitchFamily="34" charset="0"/>
          </a:endParaRPr>
        </a:p>
      </dgm:t>
    </dgm:pt>
    <dgm:pt modelId="{3541E3F5-633A-482C-BA76-7898330F6602}" type="sibTrans" cxnId="{C61E14CD-E483-45C1-AE0D-ABA1A6893E75}">
      <dgm:prSet/>
      <dgm:spPr/>
      <dgm:t>
        <a:bodyPr/>
        <a:lstStyle/>
        <a:p>
          <a:endParaRPr lang="en-US">
            <a:latin typeface="Calibri" pitchFamily="34" charset="0"/>
            <a:cs typeface="Calibri" pitchFamily="34" charset="0"/>
          </a:endParaRPr>
        </a:p>
      </dgm:t>
    </dgm:pt>
    <dgm:pt modelId="{63BB8CC6-6982-4B43-9FB7-244CD340D1B3}">
      <dgm:prSet custT="1"/>
      <dgm:spPr/>
      <dgm:t>
        <a:bodyPr/>
        <a:lstStyle/>
        <a:p>
          <a:pPr rtl="0"/>
          <a:r>
            <a:rPr lang="en-US" sz="1400" b="1" dirty="0" smtClean="0">
              <a:latin typeface="Calibri" pitchFamily="34" charset="0"/>
              <a:cs typeface="Calibri" pitchFamily="34" charset="0"/>
              <a:hlinkClick xmlns:r="http://schemas.openxmlformats.org/officeDocument/2006/relationships" r:id="rId1"/>
            </a:rPr>
            <a:t>open-services.net/members</a:t>
          </a:r>
          <a:endParaRPr lang="en-US" sz="1400" dirty="0">
            <a:latin typeface="Calibri" pitchFamily="34" charset="0"/>
            <a:cs typeface="Calibri" pitchFamily="34" charset="0"/>
          </a:endParaRPr>
        </a:p>
      </dgm:t>
    </dgm:pt>
    <dgm:pt modelId="{5A9D0167-68EE-434E-9F1B-FF0FF678D8B3}" type="parTrans" cxnId="{6EA4AA37-7C6C-46BE-A075-2E37CDBCFBBC}">
      <dgm:prSet/>
      <dgm:spPr/>
      <dgm:t>
        <a:bodyPr/>
        <a:lstStyle/>
        <a:p>
          <a:endParaRPr lang="en-US">
            <a:latin typeface="Calibri" pitchFamily="34" charset="0"/>
            <a:cs typeface="Calibri" pitchFamily="34" charset="0"/>
          </a:endParaRPr>
        </a:p>
      </dgm:t>
    </dgm:pt>
    <dgm:pt modelId="{A200B331-A233-449A-AAF7-6AB90C92A394}" type="sibTrans" cxnId="{6EA4AA37-7C6C-46BE-A075-2E37CDBCFBBC}">
      <dgm:prSet/>
      <dgm:spPr/>
      <dgm:t>
        <a:bodyPr/>
        <a:lstStyle/>
        <a:p>
          <a:endParaRPr lang="en-US">
            <a:latin typeface="Calibri" pitchFamily="34" charset="0"/>
            <a:cs typeface="Calibri" pitchFamily="34" charset="0"/>
          </a:endParaRPr>
        </a:p>
      </dgm:t>
    </dgm:pt>
    <dgm:pt modelId="{08665D41-410A-49A4-8A50-A27BCC70B643}">
      <dgm:prSet custT="1"/>
      <dgm:spPr/>
      <dgm:t>
        <a:bodyPr/>
        <a:lstStyle/>
        <a:p>
          <a:pPr rtl="0"/>
          <a:r>
            <a:rPr lang="en-US" sz="1400" b="1" dirty="0" smtClean="0">
              <a:latin typeface="Calibri" pitchFamily="34" charset="0"/>
              <a:cs typeface="Calibri" pitchFamily="34" charset="0"/>
              <a:hlinkClick xmlns:r="http://schemas.openxmlformats.org/officeDocument/2006/relationships" r:id="rId2"/>
            </a:rPr>
            <a:t>open-services.net/participate</a:t>
          </a:r>
          <a:endParaRPr lang="en-US" sz="1400" dirty="0">
            <a:latin typeface="Calibri" pitchFamily="34" charset="0"/>
            <a:cs typeface="Calibri" pitchFamily="34" charset="0"/>
          </a:endParaRPr>
        </a:p>
      </dgm:t>
    </dgm:pt>
    <dgm:pt modelId="{C058F1AF-5716-4A0B-8481-4E21589857CA}" type="parTrans" cxnId="{7D7C4BE9-894D-4580-B56F-077CC3DCEFCB}">
      <dgm:prSet/>
      <dgm:spPr/>
      <dgm:t>
        <a:bodyPr/>
        <a:lstStyle/>
        <a:p>
          <a:endParaRPr lang="en-US">
            <a:latin typeface="Calibri" pitchFamily="34" charset="0"/>
            <a:cs typeface="Calibri" pitchFamily="34" charset="0"/>
          </a:endParaRPr>
        </a:p>
      </dgm:t>
    </dgm:pt>
    <dgm:pt modelId="{79183F96-9D64-4793-8DA1-DA1AA68095B1}" type="sibTrans" cxnId="{7D7C4BE9-894D-4580-B56F-077CC3DCEFCB}">
      <dgm:prSet/>
      <dgm:spPr/>
      <dgm:t>
        <a:bodyPr/>
        <a:lstStyle/>
        <a:p>
          <a:endParaRPr lang="en-US">
            <a:latin typeface="Calibri" pitchFamily="34" charset="0"/>
            <a:cs typeface="Calibri" pitchFamily="34" charset="0"/>
          </a:endParaRPr>
        </a:p>
      </dgm:t>
    </dgm:pt>
    <dgm:pt modelId="{79CEA80E-4FD8-4C88-A141-A590E6EE7CB7}">
      <dgm:prSet custT="1"/>
      <dgm:spPr/>
      <dgm:t>
        <a:bodyPr/>
        <a:lstStyle/>
        <a:p>
          <a:pPr rtl="0"/>
          <a:r>
            <a:rPr lang="en-US" sz="1800" b="0" dirty="0" smtClean="0">
              <a:latin typeface="Calibri" pitchFamily="34" charset="0"/>
              <a:cs typeface="Calibri" pitchFamily="34" charset="0"/>
            </a:rPr>
            <a:t>Growing list of implementations from IBM and others</a:t>
          </a:r>
          <a:endParaRPr lang="en-US" sz="1800" b="0" dirty="0">
            <a:latin typeface="Calibri" pitchFamily="34" charset="0"/>
            <a:cs typeface="Calibri" pitchFamily="34" charset="0"/>
          </a:endParaRPr>
        </a:p>
      </dgm:t>
    </dgm:pt>
    <dgm:pt modelId="{12A66F67-8DE8-432A-BE82-1209792DF9BB}" type="parTrans" cxnId="{EAB56C14-E8BC-4240-A3DF-A2239F543C80}">
      <dgm:prSet/>
      <dgm:spPr/>
      <dgm:t>
        <a:bodyPr/>
        <a:lstStyle/>
        <a:p>
          <a:endParaRPr lang="en-US">
            <a:latin typeface="Calibri" pitchFamily="34" charset="0"/>
            <a:cs typeface="Calibri" pitchFamily="34" charset="0"/>
          </a:endParaRPr>
        </a:p>
      </dgm:t>
    </dgm:pt>
    <dgm:pt modelId="{510C2749-471D-4166-91D4-147B1EE62011}" type="sibTrans" cxnId="{EAB56C14-E8BC-4240-A3DF-A2239F543C80}">
      <dgm:prSet/>
      <dgm:spPr/>
      <dgm:t>
        <a:bodyPr/>
        <a:lstStyle/>
        <a:p>
          <a:endParaRPr lang="en-US">
            <a:latin typeface="Calibri" pitchFamily="34" charset="0"/>
            <a:cs typeface="Calibri" pitchFamily="34" charset="0"/>
          </a:endParaRPr>
        </a:p>
      </dgm:t>
    </dgm:pt>
    <dgm:pt modelId="{371B096B-2677-4D36-B8F0-EC9EE99DEF5D}">
      <dgm:prSet custT="1"/>
      <dgm:spPr/>
      <dgm:t>
        <a:bodyPr/>
        <a:lstStyle/>
        <a:p>
          <a:pPr rtl="0"/>
          <a:r>
            <a:rPr lang="en-US" sz="1400" b="1" dirty="0" smtClean="0">
              <a:latin typeface="Calibri" pitchFamily="34" charset="0"/>
              <a:cs typeface="Calibri" pitchFamily="34" charset="0"/>
              <a:hlinkClick xmlns:r="http://schemas.openxmlformats.org/officeDocument/2006/relationships" r:id="rId3"/>
            </a:rPr>
            <a:t>open-services.net/software/</a:t>
          </a:r>
          <a:endParaRPr lang="en-US" sz="1400" dirty="0">
            <a:latin typeface="Calibri" pitchFamily="34" charset="0"/>
            <a:cs typeface="Calibri" pitchFamily="34" charset="0"/>
          </a:endParaRPr>
        </a:p>
      </dgm:t>
    </dgm:pt>
    <dgm:pt modelId="{AD5C8285-7014-4A37-A88D-49984B486ACF}" type="parTrans" cxnId="{D4C91AEF-0E50-4F64-BD2F-8A53ABFCEC23}">
      <dgm:prSet/>
      <dgm:spPr/>
      <dgm:t>
        <a:bodyPr/>
        <a:lstStyle/>
        <a:p>
          <a:endParaRPr lang="en-US">
            <a:latin typeface="Calibri" pitchFamily="34" charset="0"/>
            <a:cs typeface="Calibri" pitchFamily="34" charset="0"/>
          </a:endParaRPr>
        </a:p>
      </dgm:t>
    </dgm:pt>
    <dgm:pt modelId="{B964E31C-D1F7-4C0B-A0E6-EEA227C763B3}" type="sibTrans" cxnId="{D4C91AEF-0E50-4F64-BD2F-8A53ABFCEC23}">
      <dgm:prSet/>
      <dgm:spPr/>
      <dgm:t>
        <a:bodyPr/>
        <a:lstStyle/>
        <a:p>
          <a:endParaRPr lang="en-US">
            <a:latin typeface="Calibri" pitchFamily="34" charset="0"/>
            <a:cs typeface="Calibri" pitchFamily="34" charset="0"/>
          </a:endParaRPr>
        </a:p>
      </dgm:t>
    </dgm:pt>
    <dgm:pt modelId="{8D3AB3DD-50F4-44D6-B3B5-F4341E8C176B}">
      <dgm:prSet custT="1"/>
      <dgm:spPr/>
      <dgm:t>
        <a:bodyPr/>
        <a:lstStyle/>
        <a:p>
          <a:pPr rtl="0"/>
          <a:r>
            <a:rPr lang="en-US" sz="1800" dirty="0" smtClean="0">
              <a:latin typeface="Calibri" pitchFamily="34" charset="0"/>
              <a:cs typeface="Calibri" pitchFamily="34" charset="0"/>
            </a:rPr>
            <a:t>Completed and active specifications for many domains </a:t>
          </a:r>
          <a:endParaRPr lang="en-US" sz="1800" dirty="0">
            <a:latin typeface="Calibri" pitchFamily="34" charset="0"/>
            <a:cs typeface="Calibri" pitchFamily="34" charset="0"/>
          </a:endParaRPr>
        </a:p>
      </dgm:t>
    </dgm:pt>
    <dgm:pt modelId="{FA064E27-B6D7-499F-BD8E-2ECD02C2CB42}" type="parTrans" cxnId="{C873E808-13A8-495D-9CFB-01F9282295A0}">
      <dgm:prSet/>
      <dgm:spPr/>
      <dgm:t>
        <a:bodyPr/>
        <a:lstStyle/>
        <a:p>
          <a:endParaRPr lang="en-US">
            <a:latin typeface="Calibri" pitchFamily="34" charset="0"/>
            <a:cs typeface="Calibri" pitchFamily="34" charset="0"/>
          </a:endParaRPr>
        </a:p>
      </dgm:t>
    </dgm:pt>
    <dgm:pt modelId="{EE412DB4-AE7F-4912-8CB4-AE657FEBEF0F}" type="sibTrans" cxnId="{C873E808-13A8-495D-9CFB-01F9282295A0}">
      <dgm:prSet/>
      <dgm:spPr/>
      <dgm:t>
        <a:bodyPr/>
        <a:lstStyle/>
        <a:p>
          <a:endParaRPr lang="en-US">
            <a:latin typeface="Calibri" pitchFamily="34" charset="0"/>
            <a:cs typeface="Calibri" pitchFamily="34" charset="0"/>
          </a:endParaRPr>
        </a:p>
      </dgm:t>
    </dgm:pt>
    <dgm:pt modelId="{32B01A36-40F7-4D2C-8B67-D1056F51C34A}">
      <dgm:prSet custT="1"/>
      <dgm:spPr/>
      <dgm:t>
        <a:bodyPr/>
        <a:lstStyle/>
        <a:p>
          <a:pPr rtl="0"/>
          <a:r>
            <a:rPr lang="en-US" sz="1400" dirty="0" smtClean="0">
              <a:latin typeface="Calibri" pitchFamily="34" charset="0"/>
              <a:cs typeface="Calibri" pitchFamily="34" charset="0"/>
            </a:rPr>
            <a:t>Change Management </a:t>
          </a:r>
          <a:endParaRPr lang="en-US" sz="1400" dirty="0">
            <a:latin typeface="Calibri" pitchFamily="34" charset="0"/>
            <a:cs typeface="Calibri" pitchFamily="34" charset="0"/>
          </a:endParaRPr>
        </a:p>
      </dgm:t>
    </dgm:pt>
    <dgm:pt modelId="{9CF7C7AB-A38C-409C-BB21-E9DF9D7CB529}" type="parTrans" cxnId="{FCFE0360-053B-4099-8BE4-F30225D537AD}">
      <dgm:prSet/>
      <dgm:spPr/>
      <dgm:t>
        <a:bodyPr/>
        <a:lstStyle/>
        <a:p>
          <a:endParaRPr lang="en-US">
            <a:latin typeface="Calibri" pitchFamily="34" charset="0"/>
            <a:cs typeface="Calibri" pitchFamily="34" charset="0"/>
          </a:endParaRPr>
        </a:p>
      </dgm:t>
    </dgm:pt>
    <dgm:pt modelId="{4B391223-5789-434B-B89E-865A88116403}" type="sibTrans" cxnId="{FCFE0360-053B-4099-8BE4-F30225D537AD}">
      <dgm:prSet/>
      <dgm:spPr/>
      <dgm:t>
        <a:bodyPr/>
        <a:lstStyle/>
        <a:p>
          <a:endParaRPr lang="en-US">
            <a:latin typeface="Calibri" pitchFamily="34" charset="0"/>
            <a:cs typeface="Calibri" pitchFamily="34" charset="0"/>
          </a:endParaRPr>
        </a:p>
      </dgm:t>
    </dgm:pt>
    <dgm:pt modelId="{360F2BD8-7A15-441E-BC97-A197E33172B4}">
      <dgm:prSet custT="1"/>
      <dgm:spPr/>
      <dgm:t>
        <a:bodyPr/>
        <a:lstStyle/>
        <a:p>
          <a:pPr rtl="0"/>
          <a:r>
            <a:rPr lang="en-US" sz="1400" dirty="0" smtClean="0">
              <a:latin typeface="Calibri" pitchFamily="34" charset="0"/>
              <a:cs typeface="Calibri" pitchFamily="34" charset="0"/>
            </a:rPr>
            <a:t>Quality Management </a:t>
          </a:r>
          <a:endParaRPr lang="en-US" sz="1400" dirty="0">
            <a:latin typeface="Calibri" pitchFamily="34" charset="0"/>
            <a:cs typeface="Calibri" pitchFamily="34" charset="0"/>
          </a:endParaRPr>
        </a:p>
      </dgm:t>
    </dgm:pt>
    <dgm:pt modelId="{BF36D9CD-2AB0-431B-B382-C7187D0F24E1}" type="parTrans" cxnId="{7585DE39-3959-4039-8DA6-81EFC0473C6C}">
      <dgm:prSet/>
      <dgm:spPr/>
      <dgm:t>
        <a:bodyPr/>
        <a:lstStyle/>
        <a:p>
          <a:endParaRPr lang="en-US">
            <a:latin typeface="Calibri" pitchFamily="34" charset="0"/>
            <a:cs typeface="Calibri" pitchFamily="34" charset="0"/>
          </a:endParaRPr>
        </a:p>
      </dgm:t>
    </dgm:pt>
    <dgm:pt modelId="{DBBE0BE5-3E98-4FA3-A984-B9BEC77F7A3E}" type="sibTrans" cxnId="{7585DE39-3959-4039-8DA6-81EFC0473C6C}">
      <dgm:prSet/>
      <dgm:spPr/>
      <dgm:t>
        <a:bodyPr/>
        <a:lstStyle/>
        <a:p>
          <a:endParaRPr lang="en-US">
            <a:latin typeface="Calibri" pitchFamily="34" charset="0"/>
            <a:cs typeface="Calibri" pitchFamily="34" charset="0"/>
          </a:endParaRPr>
        </a:p>
      </dgm:t>
    </dgm:pt>
    <dgm:pt modelId="{120AC579-341F-4A56-8E10-D26EFB1456D2}">
      <dgm:prSet custT="1"/>
      <dgm:spPr/>
      <dgm:t>
        <a:bodyPr/>
        <a:lstStyle/>
        <a:p>
          <a:pPr rtl="0"/>
          <a:r>
            <a:rPr lang="en-US" sz="1400" dirty="0" smtClean="0">
              <a:latin typeface="Calibri" pitchFamily="34" charset="0"/>
              <a:cs typeface="Calibri" pitchFamily="34" charset="0"/>
            </a:rPr>
            <a:t>Requirements Management </a:t>
          </a:r>
          <a:endParaRPr lang="en-US" sz="1400" dirty="0">
            <a:latin typeface="Calibri" pitchFamily="34" charset="0"/>
            <a:cs typeface="Calibri" pitchFamily="34" charset="0"/>
          </a:endParaRPr>
        </a:p>
      </dgm:t>
    </dgm:pt>
    <dgm:pt modelId="{AD17D12B-2480-44E0-B08A-B4FF96AA2315}" type="parTrans" cxnId="{BCC74964-C2AE-423A-B0FC-8AD530CAA250}">
      <dgm:prSet/>
      <dgm:spPr/>
      <dgm:t>
        <a:bodyPr/>
        <a:lstStyle/>
        <a:p>
          <a:endParaRPr lang="en-US">
            <a:latin typeface="Calibri" pitchFamily="34" charset="0"/>
            <a:cs typeface="Calibri" pitchFamily="34" charset="0"/>
          </a:endParaRPr>
        </a:p>
      </dgm:t>
    </dgm:pt>
    <dgm:pt modelId="{CB20F003-C60D-4B6F-A350-66244940ADD9}" type="sibTrans" cxnId="{BCC74964-C2AE-423A-B0FC-8AD530CAA250}">
      <dgm:prSet/>
      <dgm:spPr/>
      <dgm:t>
        <a:bodyPr/>
        <a:lstStyle/>
        <a:p>
          <a:endParaRPr lang="en-US">
            <a:latin typeface="Calibri" pitchFamily="34" charset="0"/>
            <a:cs typeface="Calibri" pitchFamily="34" charset="0"/>
          </a:endParaRPr>
        </a:p>
      </dgm:t>
    </dgm:pt>
    <dgm:pt modelId="{86B441B0-FD6B-46AA-BF37-C9C9A6C37792}">
      <dgm:prSet custT="1"/>
      <dgm:spPr/>
      <dgm:t>
        <a:bodyPr/>
        <a:lstStyle/>
        <a:p>
          <a:pPr rtl="0"/>
          <a:r>
            <a:rPr lang="en-US" sz="1400" dirty="0" smtClean="0">
              <a:latin typeface="Calibri" pitchFamily="34" charset="0"/>
              <a:cs typeface="Calibri" pitchFamily="34" charset="0"/>
            </a:rPr>
            <a:t>Product Lifecycle Management  </a:t>
          </a:r>
          <a:endParaRPr lang="en-US" sz="1400" dirty="0">
            <a:latin typeface="Calibri" pitchFamily="34" charset="0"/>
            <a:cs typeface="Calibri" pitchFamily="34" charset="0"/>
          </a:endParaRPr>
        </a:p>
      </dgm:t>
    </dgm:pt>
    <dgm:pt modelId="{33F53004-3450-4D7F-BCDC-200D67DDA93C}" type="parTrans" cxnId="{0322AE49-DFB6-470B-9BC1-AE2EA0DB8457}">
      <dgm:prSet/>
      <dgm:spPr/>
      <dgm:t>
        <a:bodyPr/>
        <a:lstStyle/>
        <a:p>
          <a:endParaRPr lang="en-US">
            <a:latin typeface="Calibri" pitchFamily="34" charset="0"/>
            <a:cs typeface="Calibri" pitchFamily="34" charset="0"/>
          </a:endParaRPr>
        </a:p>
      </dgm:t>
    </dgm:pt>
    <dgm:pt modelId="{4C148358-8D46-4D5E-A624-20D39F6367FE}" type="sibTrans" cxnId="{0322AE49-DFB6-470B-9BC1-AE2EA0DB8457}">
      <dgm:prSet/>
      <dgm:spPr/>
      <dgm:t>
        <a:bodyPr/>
        <a:lstStyle/>
        <a:p>
          <a:endParaRPr lang="en-US">
            <a:latin typeface="Calibri" pitchFamily="34" charset="0"/>
            <a:cs typeface="Calibri" pitchFamily="34" charset="0"/>
          </a:endParaRPr>
        </a:p>
      </dgm:t>
    </dgm:pt>
    <dgm:pt modelId="{4DF4BA3D-85CF-4376-91FF-BFD0AC4C9EA9}">
      <dgm:prSet custT="1"/>
      <dgm:spPr/>
      <dgm:t>
        <a:bodyPr/>
        <a:lstStyle/>
        <a:p>
          <a:pPr rtl="0"/>
          <a:r>
            <a:rPr lang="en-US" sz="1400" dirty="0" smtClean="0">
              <a:latin typeface="Calibri" pitchFamily="34" charset="0"/>
              <a:cs typeface="Calibri" pitchFamily="34" charset="0"/>
            </a:rPr>
            <a:t>Performance Monitoring </a:t>
          </a:r>
          <a:endParaRPr lang="en-US" sz="1400" dirty="0">
            <a:latin typeface="Calibri" pitchFamily="34" charset="0"/>
            <a:cs typeface="Calibri" pitchFamily="34" charset="0"/>
          </a:endParaRPr>
        </a:p>
      </dgm:t>
    </dgm:pt>
    <dgm:pt modelId="{1683FDC3-B459-40E1-BA3F-5B03D8472B58}" type="parTrans" cxnId="{57ACF19A-1099-4B20-9FC2-B89074B5DE5A}">
      <dgm:prSet/>
      <dgm:spPr/>
      <dgm:t>
        <a:bodyPr/>
        <a:lstStyle/>
        <a:p>
          <a:endParaRPr lang="en-US">
            <a:latin typeface="Calibri" pitchFamily="34" charset="0"/>
            <a:cs typeface="Calibri" pitchFamily="34" charset="0"/>
          </a:endParaRPr>
        </a:p>
      </dgm:t>
    </dgm:pt>
    <dgm:pt modelId="{8CF9357B-3A81-4141-BB16-11D52C462834}" type="sibTrans" cxnId="{57ACF19A-1099-4B20-9FC2-B89074B5DE5A}">
      <dgm:prSet/>
      <dgm:spPr/>
      <dgm:t>
        <a:bodyPr/>
        <a:lstStyle/>
        <a:p>
          <a:endParaRPr lang="en-US">
            <a:latin typeface="Calibri" pitchFamily="34" charset="0"/>
            <a:cs typeface="Calibri" pitchFamily="34" charset="0"/>
          </a:endParaRPr>
        </a:p>
      </dgm:t>
    </dgm:pt>
    <dgm:pt modelId="{E21F5A57-EA00-4DCC-B324-E273E3FFAFD4}">
      <dgm:prSet custT="1"/>
      <dgm:spPr/>
      <dgm:t>
        <a:bodyPr/>
        <a:lstStyle/>
        <a:p>
          <a:pPr rtl="0"/>
          <a:r>
            <a:rPr lang="en-US" sz="1400" b="1" dirty="0" smtClean="0">
              <a:latin typeface="Calibri" pitchFamily="34" charset="0"/>
              <a:cs typeface="Calibri" pitchFamily="34" charset="0"/>
              <a:hlinkClick xmlns:r="http://schemas.openxmlformats.org/officeDocument/2006/relationships" r:id="rId4"/>
            </a:rPr>
            <a:t>open-services.net/specifications</a:t>
          </a:r>
          <a:endParaRPr lang="en-US" sz="1400" dirty="0">
            <a:latin typeface="Calibri" pitchFamily="34" charset="0"/>
            <a:cs typeface="Calibri" pitchFamily="34" charset="0"/>
          </a:endParaRPr>
        </a:p>
      </dgm:t>
    </dgm:pt>
    <dgm:pt modelId="{F3679086-EA44-464F-B884-98D16CA7A35D}" type="parTrans" cxnId="{2FEA6F3F-063A-48DC-B553-F11B22B2DCEB}">
      <dgm:prSet/>
      <dgm:spPr/>
      <dgm:t>
        <a:bodyPr/>
        <a:lstStyle/>
        <a:p>
          <a:endParaRPr lang="en-US">
            <a:latin typeface="Calibri" pitchFamily="34" charset="0"/>
            <a:cs typeface="Calibri" pitchFamily="34" charset="0"/>
          </a:endParaRPr>
        </a:p>
      </dgm:t>
    </dgm:pt>
    <dgm:pt modelId="{FE458BD9-F046-4899-A072-02F7F212466D}" type="sibTrans" cxnId="{2FEA6F3F-063A-48DC-B553-F11B22B2DCEB}">
      <dgm:prSet/>
      <dgm:spPr/>
      <dgm:t>
        <a:bodyPr/>
        <a:lstStyle/>
        <a:p>
          <a:endParaRPr lang="en-US">
            <a:latin typeface="Calibri" pitchFamily="34" charset="0"/>
            <a:cs typeface="Calibri" pitchFamily="34" charset="0"/>
          </a:endParaRPr>
        </a:p>
      </dgm:t>
    </dgm:pt>
    <dgm:pt modelId="{D0D68054-4800-4D1A-887B-1EB30AB7BFD2}">
      <dgm:prSet custT="1"/>
      <dgm:spPr/>
      <dgm:t>
        <a:bodyPr/>
        <a:lstStyle/>
        <a:p>
          <a:pPr rtl="0"/>
          <a:r>
            <a:rPr lang="en-US" sz="1400" dirty="0" smtClean="0">
              <a:latin typeface="Calibri" pitchFamily="34" charset="0"/>
              <a:cs typeface="Calibri" pitchFamily="34" charset="0"/>
            </a:rPr>
            <a:t>1</a:t>
          </a:r>
          <a:r>
            <a:rPr lang="en-US" sz="1400" baseline="30000" dirty="0" smtClean="0">
              <a:latin typeface="Calibri" pitchFamily="34" charset="0"/>
              <a:cs typeface="Calibri" pitchFamily="34" charset="0"/>
            </a:rPr>
            <a:t>st</a:t>
          </a:r>
          <a:r>
            <a:rPr lang="en-US" sz="1400" dirty="0" smtClean="0">
              <a:latin typeface="Calibri" pitchFamily="34" charset="0"/>
              <a:cs typeface="Calibri" pitchFamily="34" charset="0"/>
            </a:rPr>
            <a:t>-party implementations from Rational, Oracle, Tivoli, and open source</a:t>
          </a:r>
          <a:endParaRPr lang="en-US" sz="1400" dirty="0">
            <a:latin typeface="Calibri" pitchFamily="34" charset="0"/>
            <a:cs typeface="Calibri" pitchFamily="34" charset="0"/>
          </a:endParaRPr>
        </a:p>
      </dgm:t>
    </dgm:pt>
    <dgm:pt modelId="{587C63A9-37CE-4C1F-82D3-7D894179D0A6}" type="parTrans" cxnId="{3EB00E20-F1FD-4D40-A27F-E40E90848909}">
      <dgm:prSet/>
      <dgm:spPr/>
      <dgm:t>
        <a:bodyPr/>
        <a:lstStyle/>
        <a:p>
          <a:endParaRPr lang="en-US">
            <a:latin typeface="Calibri" pitchFamily="34" charset="0"/>
            <a:cs typeface="Calibri" pitchFamily="34" charset="0"/>
          </a:endParaRPr>
        </a:p>
      </dgm:t>
    </dgm:pt>
    <dgm:pt modelId="{C1D94CD1-7F34-464A-AA48-921BBB46B813}" type="sibTrans" cxnId="{3EB00E20-F1FD-4D40-A27F-E40E90848909}">
      <dgm:prSet/>
      <dgm:spPr/>
      <dgm:t>
        <a:bodyPr/>
        <a:lstStyle/>
        <a:p>
          <a:endParaRPr lang="en-US">
            <a:latin typeface="Calibri" pitchFamily="34" charset="0"/>
            <a:cs typeface="Calibri" pitchFamily="34" charset="0"/>
          </a:endParaRPr>
        </a:p>
      </dgm:t>
    </dgm:pt>
    <dgm:pt modelId="{76783111-C2AD-4402-AF05-A16F5CA71181}">
      <dgm:prSet custT="1"/>
      <dgm:spPr/>
      <dgm:t>
        <a:bodyPr/>
        <a:lstStyle/>
        <a:p>
          <a:pPr rtl="0"/>
          <a:r>
            <a:rPr lang="en-US" sz="1400" dirty="0" smtClean="0">
              <a:latin typeface="Calibri" pitchFamily="34" charset="0"/>
              <a:cs typeface="Calibri" pitchFamily="34" charset="0"/>
            </a:rPr>
            <a:t>3</a:t>
          </a:r>
          <a:r>
            <a:rPr lang="en-US" sz="1400" baseline="30000" dirty="0" smtClean="0">
              <a:latin typeface="Calibri" pitchFamily="34" charset="0"/>
              <a:cs typeface="Calibri" pitchFamily="34" charset="0"/>
            </a:rPr>
            <a:t>rd</a:t>
          </a:r>
          <a:r>
            <a:rPr lang="en-US" sz="1400" dirty="0" smtClean="0">
              <a:latin typeface="Calibri" pitchFamily="34" charset="0"/>
              <a:cs typeface="Calibri" pitchFamily="34" charset="0"/>
            </a:rPr>
            <a:t>-party “adapters” from IBM, Kovair, Tasktop, and open source</a:t>
          </a:r>
          <a:endParaRPr lang="en-US" sz="1400" dirty="0">
            <a:latin typeface="Calibri" pitchFamily="34" charset="0"/>
            <a:cs typeface="Calibri" pitchFamily="34" charset="0"/>
          </a:endParaRPr>
        </a:p>
      </dgm:t>
    </dgm:pt>
    <dgm:pt modelId="{22C5318E-D986-4EFD-8368-8AEC8538C6BE}" type="parTrans" cxnId="{908C6C27-0DEF-44FD-A321-92AE848D027E}">
      <dgm:prSet/>
      <dgm:spPr/>
      <dgm:t>
        <a:bodyPr/>
        <a:lstStyle/>
        <a:p>
          <a:endParaRPr lang="en-US">
            <a:latin typeface="Calibri" pitchFamily="34" charset="0"/>
            <a:cs typeface="Calibri" pitchFamily="34" charset="0"/>
          </a:endParaRPr>
        </a:p>
      </dgm:t>
    </dgm:pt>
    <dgm:pt modelId="{5EAE3E64-194B-4DB3-A908-F448109328A6}" type="sibTrans" cxnId="{908C6C27-0DEF-44FD-A321-92AE848D027E}">
      <dgm:prSet/>
      <dgm:spPr/>
      <dgm:t>
        <a:bodyPr/>
        <a:lstStyle/>
        <a:p>
          <a:endParaRPr lang="en-US">
            <a:latin typeface="Calibri" pitchFamily="34" charset="0"/>
            <a:cs typeface="Calibri" pitchFamily="34" charset="0"/>
          </a:endParaRPr>
        </a:p>
      </dgm:t>
    </dgm:pt>
    <dgm:pt modelId="{BEB2E71C-2A0D-44F5-B8E0-A274EE118A4D}" type="pres">
      <dgm:prSet presAssocID="{8EC95FDE-35C2-4CE4-9C5F-061C986E0350}" presName="Name0" presStyleCnt="0">
        <dgm:presLayoutVars>
          <dgm:dir/>
          <dgm:animLvl val="lvl"/>
          <dgm:resizeHandles val="exact"/>
        </dgm:presLayoutVars>
      </dgm:prSet>
      <dgm:spPr/>
      <dgm:t>
        <a:bodyPr/>
        <a:lstStyle/>
        <a:p>
          <a:endParaRPr lang="en-US"/>
        </a:p>
      </dgm:t>
    </dgm:pt>
    <dgm:pt modelId="{37907B97-BA48-4A19-8E37-352C080BD3E9}" type="pres">
      <dgm:prSet presAssocID="{51863D9F-DCF0-4217-8330-E67050A10B4C}" presName="linNode" presStyleCnt="0"/>
      <dgm:spPr/>
    </dgm:pt>
    <dgm:pt modelId="{D074BB04-8AAF-4F68-BEFA-E1C1CF463699}" type="pres">
      <dgm:prSet presAssocID="{51863D9F-DCF0-4217-8330-E67050A10B4C}" presName="parentText" presStyleLbl="node1" presStyleIdx="0" presStyleCnt="3" custLinFactNeighborX="-18836" custLinFactNeighborY="-17288">
        <dgm:presLayoutVars>
          <dgm:chMax val="1"/>
          <dgm:bulletEnabled val="1"/>
        </dgm:presLayoutVars>
      </dgm:prSet>
      <dgm:spPr/>
      <dgm:t>
        <a:bodyPr/>
        <a:lstStyle/>
        <a:p>
          <a:endParaRPr lang="en-US"/>
        </a:p>
      </dgm:t>
    </dgm:pt>
    <dgm:pt modelId="{67E8876F-A6C9-4C77-965D-DDAB9C5003A7}" type="pres">
      <dgm:prSet presAssocID="{51863D9F-DCF0-4217-8330-E67050A10B4C}" presName="descendantText" presStyleLbl="alignAccFollowNode1" presStyleIdx="0" presStyleCnt="3">
        <dgm:presLayoutVars>
          <dgm:bulletEnabled val="1"/>
        </dgm:presLayoutVars>
      </dgm:prSet>
      <dgm:spPr/>
      <dgm:t>
        <a:bodyPr/>
        <a:lstStyle/>
        <a:p>
          <a:endParaRPr lang="en-US"/>
        </a:p>
      </dgm:t>
    </dgm:pt>
    <dgm:pt modelId="{0792D49A-AE91-4341-AD21-7546A71F41E3}" type="pres">
      <dgm:prSet presAssocID="{463E8628-AA90-4FB3-A740-5294C7B51F4C}" presName="sp" presStyleCnt="0"/>
      <dgm:spPr/>
    </dgm:pt>
    <dgm:pt modelId="{6159CC81-1CD6-4B74-9F32-9A1443900F55}" type="pres">
      <dgm:prSet presAssocID="{79CEA80E-4FD8-4C88-A141-A590E6EE7CB7}" presName="linNode" presStyleCnt="0"/>
      <dgm:spPr/>
    </dgm:pt>
    <dgm:pt modelId="{AE4ADEB4-EA66-4DF5-B23A-28EBD594977A}" type="pres">
      <dgm:prSet presAssocID="{79CEA80E-4FD8-4C88-A141-A590E6EE7CB7}" presName="parentText" presStyleLbl="node1" presStyleIdx="1" presStyleCnt="3" custLinFactNeighborY="-2104">
        <dgm:presLayoutVars>
          <dgm:chMax val="1"/>
          <dgm:bulletEnabled val="1"/>
        </dgm:presLayoutVars>
      </dgm:prSet>
      <dgm:spPr/>
      <dgm:t>
        <a:bodyPr/>
        <a:lstStyle/>
        <a:p>
          <a:endParaRPr lang="en-US"/>
        </a:p>
      </dgm:t>
    </dgm:pt>
    <dgm:pt modelId="{FE025D0D-C8F3-4CCF-AF67-08C13888C081}" type="pres">
      <dgm:prSet presAssocID="{79CEA80E-4FD8-4C88-A141-A590E6EE7CB7}" presName="descendantText" presStyleLbl="alignAccFollowNode1" presStyleIdx="1" presStyleCnt="3" custLinFactNeighborY="-2632">
        <dgm:presLayoutVars>
          <dgm:bulletEnabled val="1"/>
        </dgm:presLayoutVars>
      </dgm:prSet>
      <dgm:spPr/>
      <dgm:t>
        <a:bodyPr/>
        <a:lstStyle/>
        <a:p>
          <a:endParaRPr lang="en-US"/>
        </a:p>
      </dgm:t>
    </dgm:pt>
    <dgm:pt modelId="{C9F06CA9-CF7B-4C20-871C-6675EB337695}" type="pres">
      <dgm:prSet presAssocID="{510C2749-471D-4166-91D4-147B1EE62011}" presName="sp" presStyleCnt="0"/>
      <dgm:spPr/>
    </dgm:pt>
    <dgm:pt modelId="{F6CE9AB0-CFED-4D77-82CD-396CE6C65D94}" type="pres">
      <dgm:prSet presAssocID="{8D3AB3DD-50F4-44D6-B3B5-F4341E8C176B}" presName="linNode" presStyleCnt="0"/>
      <dgm:spPr/>
    </dgm:pt>
    <dgm:pt modelId="{F2676EA1-98F9-4455-8F1F-06CE73509CA0}" type="pres">
      <dgm:prSet presAssocID="{8D3AB3DD-50F4-44D6-B3B5-F4341E8C176B}" presName="parentText" presStyleLbl="node1" presStyleIdx="2" presStyleCnt="3" custLinFactNeighborY="-3682">
        <dgm:presLayoutVars>
          <dgm:chMax val="1"/>
          <dgm:bulletEnabled val="1"/>
        </dgm:presLayoutVars>
      </dgm:prSet>
      <dgm:spPr/>
      <dgm:t>
        <a:bodyPr/>
        <a:lstStyle/>
        <a:p>
          <a:endParaRPr lang="en-US"/>
        </a:p>
      </dgm:t>
    </dgm:pt>
    <dgm:pt modelId="{1D431845-C47F-49F9-8761-FEB275774D7A}" type="pres">
      <dgm:prSet presAssocID="{8D3AB3DD-50F4-44D6-B3B5-F4341E8C176B}" presName="descendantText" presStyleLbl="alignAccFollowNode1" presStyleIdx="2" presStyleCnt="3" custLinFactNeighborY="-4606">
        <dgm:presLayoutVars>
          <dgm:bulletEnabled val="1"/>
        </dgm:presLayoutVars>
      </dgm:prSet>
      <dgm:spPr/>
      <dgm:t>
        <a:bodyPr/>
        <a:lstStyle/>
        <a:p>
          <a:endParaRPr lang="en-US"/>
        </a:p>
      </dgm:t>
    </dgm:pt>
  </dgm:ptLst>
  <dgm:cxnLst>
    <dgm:cxn modelId="{EAB56C14-E8BC-4240-A3DF-A2239F543C80}" srcId="{8EC95FDE-35C2-4CE4-9C5F-061C986E0350}" destId="{79CEA80E-4FD8-4C88-A141-A590E6EE7CB7}" srcOrd="1" destOrd="0" parTransId="{12A66F67-8DE8-432A-BE82-1209792DF9BB}" sibTransId="{510C2749-471D-4166-91D4-147B1EE62011}"/>
    <dgm:cxn modelId="{EDA65874-E3A9-4FD2-9860-055E403B4F26}" type="presOf" srcId="{371B096B-2677-4D36-B8F0-EC9EE99DEF5D}" destId="{FE025D0D-C8F3-4CCF-AF67-08C13888C081}" srcOrd="0" destOrd="2" presId="urn:microsoft.com/office/officeart/2005/8/layout/vList5"/>
    <dgm:cxn modelId="{BA5F597F-057B-4AD8-9450-108917905E5D}" srcId="{51863D9F-DCF0-4217-8330-E67050A10B4C}" destId="{65107EC3-B9CA-463D-8E5F-F0DD195DB322}" srcOrd="0" destOrd="0" parTransId="{3B2C9455-353B-4D2A-8C39-D346A6DCBF6D}" sibTransId="{43D3F47F-21BF-4622-98B3-712DAC4FB7ED}"/>
    <dgm:cxn modelId="{57ACF19A-1099-4B20-9FC2-B89074B5DE5A}" srcId="{8D3AB3DD-50F4-44D6-B3B5-F4341E8C176B}" destId="{4DF4BA3D-85CF-4376-91FF-BFD0AC4C9EA9}" srcOrd="4" destOrd="0" parTransId="{1683FDC3-B459-40E1-BA3F-5B03D8472B58}" sibTransId="{8CF9357B-3A81-4141-BB16-11D52C462834}"/>
    <dgm:cxn modelId="{A989B53B-84F9-4C4E-A901-6D4EFE65FE17}" type="presOf" srcId="{360F2BD8-7A15-441E-BC97-A197E33172B4}" destId="{1D431845-C47F-49F9-8761-FEB275774D7A}" srcOrd="0" destOrd="1" presId="urn:microsoft.com/office/officeart/2005/8/layout/vList5"/>
    <dgm:cxn modelId="{3FDBF62E-BD63-437C-85ED-451B7863018F}" type="presOf" srcId="{65107EC3-B9CA-463D-8E5F-F0DD195DB322}" destId="{67E8876F-A6C9-4C77-965D-DDAB9C5003A7}" srcOrd="0" destOrd="0" presId="urn:microsoft.com/office/officeart/2005/8/layout/vList5"/>
    <dgm:cxn modelId="{D4C91AEF-0E50-4F64-BD2F-8A53ABFCEC23}" srcId="{79CEA80E-4FD8-4C88-A141-A590E6EE7CB7}" destId="{371B096B-2677-4D36-B8F0-EC9EE99DEF5D}" srcOrd="2" destOrd="0" parTransId="{AD5C8285-7014-4A37-A88D-49984B486ACF}" sibTransId="{B964E31C-D1F7-4C0B-A0E6-EEA227C763B3}"/>
    <dgm:cxn modelId="{FCFE0360-053B-4099-8BE4-F30225D537AD}" srcId="{8D3AB3DD-50F4-44D6-B3B5-F4341E8C176B}" destId="{32B01A36-40F7-4D2C-8B67-D1056F51C34A}" srcOrd="0" destOrd="0" parTransId="{9CF7C7AB-A38C-409C-BB21-E9DF9D7CB529}" sibTransId="{4B391223-5789-434B-B89E-865A88116403}"/>
    <dgm:cxn modelId="{7585DE39-3959-4039-8DA6-81EFC0473C6C}" srcId="{8D3AB3DD-50F4-44D6-B3B5-F4341E8C176B}" destId="{360F2BD8-7A15-441E-BC97-A197E33172B4}" srcOrd="1" destOrd="0" parTransId="{BF36D9CD-2AB0-431B-B382-C7187D0F24E1}" sibTransId="{DBBE0BE5-3E98-4FA3-A984-B9BEC77F7A3E}"/>
    <dgm:cxn modelId="{DDA38806-C422-497A-9CE5-4CD5C65A69ED}" type="presOf" srcId="{76783111-C2AD-4402-AF05-A16F5CA71181}" destId="{FE025D0D-C8F3-4CCF-AF67-08C13888C081}" srcOrd="0" destOrd="1" presId="urn:microsoft.com/office/officeart/2005/8/layout/vList5"/>
    <dgm:cxn modelId="{51D7C685-E184-4D8C-979F-757B633911E8}" type="presOf" srcId="{D0D68054-4800-4D1A-887B-1EB30AB7BFD2}" destId="{FE025D0D-C8F3-4CCF-AF67-08C13888C081}" srcOrd="0" destOrd="0" presId="urn:microsoft.com/office/officeart/2005/8/layout/vList5"/>
    <dgm:cxn modelId="{3EB00E20-F1FD-4D40-A27F-E40E90848909}" srcId="{79CEA80E-4FD8-4C88-A141-A590E6EE7CB7}" destId="{D0D68054-4800-4D1A-887B-1EB30AB7BFD2}" srcOrd="0" destOrd="0" parTransId="{587C63A9-37CE-4C1F-82D3-7D894179D0A6}" sibTransId="{C1D94CD1-7F34-464A-AA48-921BBB46B813}"/>
    <dgm:cxn modelId="{54139255-9E7F-419C-BEC6-62BACB83010B}" type="presOf" srcId="{120AC579-341F-4A56-8E10-D26EFB1456D2}" destId="{1D431845-C47F-49F9-8761-FEB275774D7A}" srcOrd="0" destOrd="2" presId="urn:microsoft.com/office/officeart/2005/8/layout/vList5"/>
    <dgm:cxn modelId="{2FEA6F3F-063A-48DC-B553-F11B22B2DCEB}" srcId="{8D3AB3DD-50F4-44D6-B3B5-F4341E8C176B}" destId="{E21F5A57-EA00-4DCC-B324-E273E3FFAFD4}" srcOrd="5" destOrd="0" parTransId="{F3679086-EA44-464F-B884-98D16CA7A35D}" sibTransId="{FE458BD9-F046-4899-A072-02F7F212466D}"/>
    <dgm:cxn modelId="{C7A98A97-8EBF-4FAD-A9D8-9A3F66A1E5A8}" type="presOf" srcId="{8EC95FDE-35C2-4CE4-9C5F-061C986E0350}" destId="{BEB2E71C-2A0D-44F5-B8E0-A274EE118A4D}" srcOrd="0" destOrd="0" presId="urn:microsoft.com/office/officeart/2005/8/layout/vList5"/>
    <dgm:cxn modelId="{0322AE49-DFB6-470B-9BC1-AE2EA0DB8457}" srcId="{8D3AB3DD-50F4-44D6-B3B5-F4341E8C176B}" destId="{86B441B0-FD6B-46AA-BF37-C9C9A6C37792}" srcOrd="3" destOrd="0" parTransId="{33F53004-3450-4D7F-BCDC-200D67DDA93C}" sibTransId="{4C148358-8D46-4D5E-A624-20D39F6367FE}"/>
    <dgm:cxn modelId="{E3161171-6C56-4F14-B07A-A5B758E1158E}" type="presOf" srcId="{32B01A36-40F7-4D2C-8B67-D1056F51C34A}" destId="{1D431845-C47F-49F9-8761-FEB275774D7A}" srcOrd="0" destOrd="0" presId="urn:microsoft.com/office/officeart/2005/8/layout/vList5"/>
    <dgm:cxn modelId="{C873E808-13A8-495D-9CFB-01F9282295A0}" srcId="{8EC95FDE-35C2-4CE4-9C5F-061C986E0350}" destId="{8D3AB3DD-50F4-44D6-B3B5-F4341E8C176B}" srcOrd="2" destOrd="0" parTransId="{FA064E27-B6D7-499F-BD8E-2ECD02C2CB42}" sibTransId="{EE412DB4-AE7F-4912-8CB4-AE657FEBEF0F}"/>
    <dgm:cxn modelId="{EDBCF104-463C-447D-860E-D6870D318C4B}" type="presOf" srcId="{8D3AB3DD-50F4-44D6-B3B5-F4341E8C176B}" destId="{F2676EA1-98F9-4455-8F1F-06CE73509CA0}" srcOrd="0" destOrd="0" presId="urn:microsoft.com/office/officeart/2005/8/layout/vList5"/>
    <dgm:cxn modelId="{894CB692-AF93-465B-9E1D-B4EAF9723A78}" type="presOf" srcId="{E21F5A57-EA00-4DCC-B324-E273E3FFAFD4}" destId="{1D431845-C47F-49F9-8761-FEB275774D7A}" srcOrd="0" destOrd="5" presId="urn:microsoft.com/office/officeart/2005/8/layout/vList5"/>
    <dgm:cxn modelId="{80BB0BAE-66B3-413E-A011-39FCFFC4AE36}" type="presOf" srcId="{63BB8CC6-6982-4B43-9FB7-244CD340D1B3}" destId="{67E8876F-A6C9-4C77-965D-DDAB9C5003A7}" srcOrd="0" destOrd="2" presId="urn:microsoft.com/office/officeart/2005/8/layout/vList5"/>
    <dgm:cxn modelId="{8BFC75AE-B808-4AA8-B72D-1898FFF276C5}" type="presOf" srcId="{395A40CE-FDB1-4BD3-9385-8C47B6A25426}" destId="{67E8876F-A6C9-4C77-965D-DDAB9C5003A7}" srcOrd="0" destOrd="1" presId="urn:microsoft.com/office/officeart/2005/8/layout/vList5"/>
    <dgm:cxn modelId="{CDB1AC6E-8380-4406-BFC5-79E5EE29133E}" type="presOf" srcId="{4DF4BA3D-85CF-4376-91FF-BFD0AC4C9EA9}" destId="{1D431845-C47F-49F9-8761-FEB275774D7A}" srcOrd="0" destOrd="4" presId="urn:microsoft.com/office/officeart/2005/8/layout/vList5"/>
    <dgm:cxn modelId="{908C6C27-0DEF-44FD-A321-92AE848D027E}" srcId="{79CEA80E-4FD8-4C88-A141-A590E6EE7CB7}" destId="{76783111-C2AD-4402-AF05-A16F5CA71181}" srcOrd="1" destOrd="0" parTransId="{22C5318E-D986-4EFD-8368-8AEC8538C6BE}" sibTransId="{5EAE3E64-194B-4DB3-A908-F448109328A6}"/>
    <dgm:cxn modelId="{BCC74964-C2AE-423A-B0FC-8AD530CAA250}" srcId="{8D3AB3DD-50F4-44D6-B3B5-F4341E8C176B}" destId="{120AC579-341F-4A56-8E10-D26EFB1456D2}" srcOrd="2" destOrd="0" parTransId="{AD17D12B-2480-44E0-B08A-B4FF96AA2315}" sibTransId="{CB20F003-C60D-4B6F-A350-66244940ADD9}"/>
    <dgm:cxn modelId="{036FBF62-133D-4342-A210-FF7C1F7BA602}" type="presOf" srcId="{86B441B0-FD6B-46AA-BF37-C9C9A6C37792}" destId="{1D431845-C47F-49F9-8761-FEB275774D7A}" srcOrd="0" destOrd="3" presId="urn:microsoft.com/office/officeart/2005/8/layout/vList5"/>
    <dgm:cxn modelId="{6EA4AA37-7C6C-46BE-A075-2E37CDBCFBBC}" srcId="{51863D9F-DCF0-4217-8330-E67050A10B4C}" destId="{63BB8CC6-6982-4B43-9FB7-244CD340D1B3}" srcOrd="2" destOrd="0" parTransId="{5A9D0167-68EE-434E-9F1B-FF0FF678D8B3}" sibTransId="{A200B331-A233-449A-AAF7-6AB90C92A394}"/>
    <dgm:cxn modelId="{7D7C4BE9-894D-4580-B56F-077CC3DCEFCB}" srcId="{51863D9F-DCF0-4217-8330-E67050A10B4C}" destId="{08665D41-410A-49A4-8A50-A27BCC70B643}" srcOrd="3" destOrd="0" parTransId="{C058F1AF-5716-4A0B-8481-4E21589857CA}" sibTransId="{79183F96-9D64-4793-8DA1-DA1AA68095B1}"/>
    <dgm:cxn modelId="{60B92709-11A3-44A2-991B-79D3FA87E03F}" type="presOf" srcId="{08665D41-410A-49A4-8A50-A27BCC70B643}" destId="{67E8876F-A6C9-4C77-965D-DDAB9C5003A7}" srcOrd="0" destOrd="3" presId="urn:microsoft.com/office/officeart/2005/8/layout/vList5"/>
    <dgm:cxn modelId="{F65686CB-872D-4D0B-9327-DFDB87F8962D}" type="presOf" srcId="{51863D9F-DCF0-4217-8330-E67050A10B4C}" destId="{D074BB04-8AAF-4F68-BEFA-E1C1CF463699}" srcOrd="0" destOrd="0" presId="urn:microsoft.com/office/officeart/2005/8/layout/vList5"/>
    <dgm:cxn modelId="{403A2D3E-17D8-4973-B9D3-A5032988B693}" srcId="{8EC95FDE-35C2-4CE4-9C5F-061C986E0350}" destId="{51863D9F-DCF0-4217-8330-E67050A10B4C}" srcOrd="0" destOrd="0" parTransId="{91950E15-0C43-4D8F-BC3D-7A2EDFE9AABC}" sibTransId="{463E8628-AA90-4FB3-A740-5294C7B51F4C}"/>
    <dgm:cxn modelId="{C61E14CD-E483-45C1-AE0D-ABA1A6893E75}" srcId="{51863D9F-DCF0-4217-8330-E67050A10B4C}" destId="{395A40CE-FDB1-4BD3-9385-8C47B6A25426}" srcOrd="1" destOrd="0" parTransId="{E9EA1689-CD56-42A3-9058-031267382805}" sibTransId="{3541E3F5-633A-482C-BA76-7898330F6602}"/>
    <dgm:cxn modelId="{AB2FF877-0DAB-4806-BF42-49D83B9560A1}" type="presOf" srcId="{79CEA80E-4FD8-4C88-A141-A590E6EE7CB7}" destId="{AE4ADEB4-EA66-4DF5-B23A-28EBD594977A}" srcOrd="0" destOrd="0" presId="urn:microsoft.com/office/officeart/2005/8/layout/vList5"/>
    <dgm:cxn modelId="{19E1225F-1D63-4EB4-A6D7-5069A83B528D}" type="presParOf" srcId="{BEB2E71C-2A0D-44F5-B8E0-A274EE118A4D}" destId="{37907B97-BA48-4A19-8E37-352C080BD3E9}" srcOrd="0" destOrd="0" presId="urn:microsoft.com/office/officeart/2005/8/layout/vList5"/>
    <dgm:cxn modelId="{814B5463-0483-452A-B99D-48C9102C3BE1}" type="presParOf" srcId="{37907B97-BA48-4A19-8E37-352C080BD3E9}" destId="{D074BB04-8AAF-4F68-BEFA-E1C1CF463699}" srcOrd="0" destOrd="0" presId="urn:microsoft.com/office/officeart/2005/8/layout/vList5"/>
    <dgm:cxn modelId="{4BC4797A-BC56-42F9-9361-650699E1FF03}" type="presParOf" srcId="{37907B97-BA48-4A19-8E37-352C080BD3E9}" destId="{67E8876F-A6C9-4C77-965D-DDAB9C5003A7}" srcOrd="1" destOrd="0" presId="urn:microsoft.com/office/officeart/2005/8/layout/vList5"/>
    <dgm:cxn modelId="{85B585FA-495D-498A-8469-35CCD13FA9D4}" type="presParOf" srcId="{BEB2E71C-2A0D-44F5-B8E0-A274EE118A4D}" destId="{0792D49A-AE91-4341-AD21-7546A71F41E3}" srcOrd="1" destOrd="0" presId="urn:microsoft.com/office/officeart/2005/8/layout/vList5"/>
    <dgm:cxn modelId="{375F3C4F-D7E8-4587-9497-6BF2C33F0BB9}" type="presParOf" srcId="{BEB2E71C-2A0D-44F5-B8E0-A274EE118A4D}" destId="{6159CC81-1CD6-4B74-9F32-9A1443900F55}" srcOrd="2" destOrd="0" presId="urn:microsoft.com/office/officeart/2005/8/layout/vList5"/>
    <dgm:cxn modelId="{EF9D1354-4294-46F1-9949-63811FF4B2EC}" type="presParOf" srcId="{6159CC81-1CD6-4B74-9F32-9A1443900F55}" destId="{AE4ADEB4-EA66-4DF5-B23A-28EBD594977A}" srcOrd="0" destOrd="0" presId="urn:microsoft.com/office/officeart/2005/8/layout/vList5"/>
    <dgm:cxn modelId="{8E55BFDE-A2FF-4601-AEE4-7B2C2CCD12EE}" type="presParOf" srcId="{6159CC81-1CD6-4B74-9F32-9A1443900F55}" destId="{FE025D0D-C8F3-4CCF-AF67-08C13888C081}" srcOrd="1" destOrd="0" presId="urn:microsoft.com/office/officeart/2005/8/layout/vList5"/>
    <dgm:cxn modelId="{AEDDEA77-3D50-412C-824B-404E9F2062F4}" type="presParOf" srcId="{BEB2E71C-2A0D-44F5-B8E0-A274EE118A4D}" destId="{C9F06CA9-CF7B-4C20-871C-6675EB337695}" srcOrd="3" destOrd="0" presId="urn:microsoft.com/office/officeart/2005/8/layout/vList5"/>
    <dgm:cxn modelId="{D556FF1E-7026-489F-B31A-B7A4E551E60C}" type="presParOf" srcId="{BEB2E71C-2A0D-44F5-B8E0-A274EE118A4D}" destId="{F6CE9AB0-CFED-4D77-82CD-396CE6C65D94}" srcOrd="4" destOrd="0" presId="urn:microsoft.com/office/officeart/2005/8/layout/vList5"/>
    <dgm:cxn modelId="{6DEC89C9-8048-40E5-A91E-D05D2120806F}" type="presParOf" srcId="{F6CE9AB0-CFED-4D77-82CD-396CE6C65D94}" destId="{F2676EA1-98F9-4455-8F1F-06CE73509CA0}" srcOrd="0" destOrd="0" presId="urn:microsoft.com/office/officeart/2005/8/layout/vList5"/>
    <dgm:cxn modelId="{CCEC44F6-7617-47CE-B257-00265FBBE308}" type="presParOf" srcId="{F6CE9AB0-CFED-4D77-82CD-396CE6C65D94}" destId="{1D431845-C47F-49F9-8761-FEB275774D7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8876F-A6C9-4C77-965D-DDAB9C5003A7}">
      <dsp:nvSpPr>
        <dsp:cNvPr id="0" name=""/>
        <dsp:cNvSpPr/>
      </dsp:nvSpPr>
      <dsp:spPr>
        <a:xfrm rot="5400000">
          <a:off x="2880716" y="-765041"/>
          <a:ext cx="1508146" cy="34209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400+ registered community members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Workgroup participation by people from 34+ different organizations</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b="1" kern="1200" dirty="0" smtClean="0">
              <a:latin typeface="Calibri" pitchFamily="34" charset="0"/>
              <a:cs typeface="Calibri" pitchFamily="34" charset="0"/>
              <a:hlinkClick xmlns:r="http://schemas.openxmlformats.org/officeDocument/2006/relationships" r:id="rId1"/>
            </a:rPr>
            <a:t>open-services.net/members</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b="1" kern="1200" dirty="0" smtClean="0">
              <a:latin typeface="Calibri" pitchFamily="34" charset="0"/>
              <a:cs typeface="Calibri" pitchFamily="34" charset="0"/>
              <a:hlinkClick xmlns:r="http://schemas.openxmlformats.org/officeDocument/2006/relationships" r:id="rId2"/>
            </a:rPr>
            <a:t>open-services.net/participate</a:t>
          </a:r>
          <a:endParaRPr lang="en-US" sz="1400" kern="1200" dirty="0">
            <a:latin typeface="Calibri" pitchFamily="34" charset="0"/>
            <a:cs typeface="Calibri" pitchFamily="34" charset="0"/>
          </a:endParaRPr>
        </a:p>
      </dsp:txBody>
      <dsp:txXfrm rot="-5400000">
        <a:off x="1924300" y="264997"/>
        <a:ext cx="3347356" cy="1360902"/>
      </dsp:txXfrm>
    </dsp:sp>
    <dsp:sp modelId="{D074BB04-8AAF-4F68-BEFA-E1C1CF463699}">
      <dsp:nvSpPr>
        <dsp:cNvPr id="0" name=""/>
        <dsp:cNvSpPr/>
      </dsp:nvSpPr>
      <dsp:spPr>
        <a:xfrm>
          <a:off x="0" y="0"/>
          <a:ext cx="1924300" cy="18851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latin typeface="Calibri" pitchFamily="34" charset="0"/>
              <a:cs typeface="Calibri" pitchFamily="34" charset="0"/>
            </a:rPr>
            <a:t>Wide range of interests, expertise, participation</a:t>
          </a:r>
          <a:endParaRPr lang="en-US" sz="1800" kern="1200" dirty="0">
            <a:latin typeface="Calibri" pitchFamily="34" charset="0"/>
            <a:cs typeface="Calibri" pitchFamily="34" charset="0"/>
          </a:endParaRPr>
        </a:p>
      </dsp:txBody>
      <dsp:txXfrm>
        <a:off x="92027" y="92027"/>
        <a:ext cx="1740246" cy="1701129"/>
      </dsp:txXfrm>
    </dsp:sp>
    <dsp:sp modelId="{FE025D0D-C8F3-4CCF-AF67-08C13888C081}">
      <dsp:nvSpPr>
        <dsp:cNvPr id="0" name=""/>
        <dsp:cNvSpPr/>
      </dsp:nvSpPr>
      <dsp:spPr>
        <a:xfrm rot="5400000">
          <a:off x="2880716" y="1174707"/>
          <a:ext cx="1508146" cy="34209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1</a:t>
          </a:r>
          <a:r>
            <a:rPr lang="en-US" sz="1400" kern="1200" baseline="30000" dirty="0" smtClean="0">
              <a:latin typeface="Calibri" pitchFamily="34" charset="0"/>
              <a:cs typeface="Calibri" pitchFamily="34" charset="0"/>
            </a:rPr>
            <a:t>st</a:t>
          </a:r>
          <a:r>
            <a:rPr lang="en-US" sz="1400" kern="1200" dirty="0" smtClean="0">
              <a:latin typeface="Calibri" pitchFamily="34" charset="0"/>
              <a:cs typeface="Calibri" pitchFamily="34" charset="0"/>
            </a:rPr>
            <a:t>-party implementations from Rational, Oracle, Tivoli, and open source</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3</a:t>
          </a:r>
          <a:r>
            <a:rPr lang="en-US" sz="1400" kern="1200" baseline="30000" dirty="0" smtClean="0">
              <a:latin typeface="Calibri" pitchFamily="34" charset="0"/>
              <a:cs typeface="Calibri" pitchFamily="34" charset="0"/>
            </a:rPr>
            <a:t>rd</a:t>
          </a:r>
          <a:r>
            <a:rPr lang="en-US" sz="1400" kern="1200" dirty="0" smtClean="0">
              <a:latin typeface="Calibri" pitchFamily="34" charset="0"/>
              <a:cs typeface="Calibri" pitchFamily="34" charset="0"/>
            </a:rPr>
            <a:t>-party “adapters” from IBM, Kovair, Tasktop, and open source</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b="1" kern="1200" dirty="0" smtClean="0">
              <a:latin typeface="Calibri" pitchFamily="34" charset="0"/>
              <a:cs typeface="Calibri" pitchFamily="34" charset="0"/>
              <a:hlinkClick xmlns:r="http://schemas.openxmlformats.org/officeDocument/2006/relationships" r:id="rId3"/>
            </a:rPr>
            <a:t>open-services.net/software/</a:t>
          </a:r>
          <a:endParaRPr lang="en-US" sz="1400" kern="1200" dirty="0">
            <a:latin typeface="Calibri" pitchFamily="34" charset="0"/>
            <a:cs typeface="Calibri" pitchFamily="34" charset="0"/>
          </a:endParaRPr>
        </a:p>
      </dsp:txBody>
      <dsp:txXfrm rot="-5400000">
        <a:off x="1924300" y="2204745"/>
        <a:ext cx="3347356" cy="1360902"/>
      </dsp:txXfrm>
    </dsp:sp>
    <dsp:sp modelId="{AE4ADEB4-EA66-4DF5-B23A-28EBD594977A}">
      <dsp:nvSpPr>
        <dsp:cNvPr id="0" name=""/>
        <dsp:cNvSpPr/>
      </dsp:nvSpPr>
      <dsp:spPr>
        <a:xfrm>
          <a:off x="0" y="1942634"/>
          <a:ext cx="1924300" cy="18851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0" kern="1200" dirty="0" smtClean="0">
              <a:latin typeface="Calibri" pitchFamily="34" charset="0"/>
              <a:cs typeface="Calibri" pitchFamily="34" charset="0"/>
            </a:rPr>
            <a:t>Growing list of implementations from IBM and others</a:t>
          </a:r>
          <a:endParaRPr lang="en-US" sz="1800" b="0" kern="1200" dirty="0">
            <a:latin typeface="Calibri" pitchFamily="34" charset="0"/>
            <a:cs typeface="Calibri" pitchFamily="34" charset="0"/>
          </a:endParaRPr>
        </a:p>
      </dsp:txBody>
      <dsp:txXfrm>
        <a:off x="92027" y="2034661"/>
        <a:ext cx="1740246" cy="1701129"/>
      </dsp:txXfrm>
    </dsp:sp>
    <dsp:sp modelId="{1D431845-C47F-49F9-8761-FEB275774D7A}">
      <dsp:nvSpPr>
        <dsp:cNvPr id="0" name=""/>
        <dsp:cNvSpPr/>
      </dsp:nvSpPr>
      <dsp:spPr>
        <a:xfrm rot="5400000">
          <a:off x="2880716" y="3124379"/>
          <a:ext cx="1508146" cy="342097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Change Management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Quality Management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Requirements Management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Product Lifecycle Management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kern="1200" dirty="0" smtClean="0">
              <a:latin typeface="Calibri" pitchFamily="34" charset="0"/>
              <a:cs typeface="Calibri" pitchFamily="34" charset="0"/>
            </a:rPr>
            <a:t>Performance Monitoring </a:t>
          </a:r>
          <a:endParaRPr lang="en-US" sz="1400" kern="1200" dirty="0">
            <a:latin typeface="Calibri" pitchFamily="34" charset="0"/>
            <a:cs typeface="Calibri" pitchFamily="34" charset="0"/>
          </a:endParaRPr>
        </a:p>
        <a:p>
          <a:pPr marL="114300" lvl="1" indent="-114300" algn="l" defTabSz="622300" rtl="0">
            <a:lnSpc>
              <a:spcPct val="90000"/>
            </a:lnSpc>
            <a:spcBef>
              <a:spcPct val="0"/>
            </a:spcBef>
            <a:spcAft>
              <a:spcPct val="15000"/>
            </a:spcAft>
            <a:buChar char="••"/>
          </a:pPr>
          <a:r>
            <a:rPr lang="en-US" sz="1400" b="1" kern="1200" dirty="0" smtClean="0">
              <a:latin typeface="Calibri" pitchFamily="34" charset="0"/>
              <a:cs typeface="Calibri" pitchFamily="34" charset="0"/>
              <a:hlinkClick xmlns:r="http://schemas.openxmlformats.org/officeDocument/2006/relationships" r:id="rId4"/>
            </a:rPr>
            <a:t>open-services.net/specifications</a:t>
          </a:r>
          <a:endParaRPr lang="en-US" sz="1400" kern="1200" dirty="0">
            <a:latin typeface="Calibri" pitchFamily="34" charset="0"/>
            <a:cs typeface="Calibri" pitchFamily="34" charset="0"/>
          </a:endParaRPr>
        </a:p>
      </dsp:txBody>
      <dsp:txXfrm rot="-5400000">
        <a:off x="1924300" y="4154417"/>
        <a:ext cx="3347356" cy="1360902"/>
      </dsp:txXfrm>
    </dsp:sp>
    <dsp:sp modelId="{F2676EA1-98F9-4455-8F1F-06CE73509CA0}">
      <dsp:nvSpPr>
        <dsp:cNvPr id="0" name=""/>
        <dsp:cNvSpPr/>
      </dsp:nvSpPr>
      <dsp:spPr>
        <a:xfrm>
          <a:off x="0" y="3892329"/>
          <a:ext cx="1924300" cy="18851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latin typeface="Calibri" pitchFamily="34" charset="0"/>
              <a:cs typeface="Calibri" pitchFamily="34" charset="0"/>
            </a:rPr>
            <a:t>Completed and active specifications for many domains </a:t>
          </a:r>
          <a:endParaRPr lang="en-US" sz="1800" kern="1200" dirty="0">
            <a:latin typeface="Calibri" pitchFamily="34" charset="0"/>
            <a:cs typeface="Calibri" pitchFamily="34" charset="0"/>
          </a:endParaRPr>
        </a:p>
      </dsp:txBody>
      <dsp:txXfrm>
        <a:off x="92027" y="3984356"/>
        <a:ext cx="1740246" cy="17011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t" anchorCtr="0" compatLnSpc="1">
            <a:prstTxWarp prst="textNoShape">
              <a:avLst/>
            </a:prstTxWarp>
            <a:spAutoFit/>
          </a:bodyPr>
          <a:lstStyle>
            <a:lvl1pPr algn="l">
              <a:lnSpc>
                <a:spcPct val="9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Arial" charset="0"/>
                <a:ea typeface="+mn-ea"/>
                <a:cs typeface="Arial" charset="0"/>
              </a:defRPr>
            </a:lvl1pPr>
          </a:lstStyle>
          <a:p>
            <a:pPr>
              <a:defRPr/>
            </a:pPr>
            <a:endParaRPr lang="en-GB" dirty="0"/>
          </a:p>
        </p:txBody>
      </p:sp>
      <p:sp>
        <p:nvSpPr>
          <p:cNvPr id="4098" name="Rectangle 2"/>
          <p:cNvSpPr>
            <a:spLocks noGrp="1" noChangeArrowheads="1"/>
          </p:cNvSpPr>
          <p:nvPr>
            <p:ph type="dt" idx="1"/>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t" anchorCtr="0" compatLnSpc="1">
            <a:prstTxWarp prst="textNoShape">
              <a:avLst/>
            </a:prstTxWarp>
            <a:spAutoFit/>
          </a:bodyPr>
          <a:lstStyle>
            <a:lvl1pPr algn="r">
              <a:lnSpc>
                <a:spcPct val="9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Arial" charset="0"/>
                <a:ea typeface="+mn-ea"/>
                <a:cs typeface="Arial" charset="0"/>
              </a:defRPr>
            </a:lvl1pPr>
          </a:lstStyle>
          <a:p>
            <a:pPr>
              <a:defRPr/>
            </a:pPr>
            <a:endParaRPr lang="en-GB" dirty="0"/>
          </a:p>
        </p:txBody>
      </p:sp>
      <p:sp>
        <p:nvSpPr>
          <p:cNvPr id="4099" name="Rectangle 3"/>
          <p:cNvSpPr>
            <a:spLocks noGrp="1" noChangeArrowheads="1"/>
          </p:cNvSpPr>
          <p:nvPr>
            <p:ph type="ftr" idx="2"/>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b" anchorCtr="0" compatLnSpc="1">
            <a:prstTxWarp prst="textNoShape">
              <a:avLst/>
            </a:prstTxWarp>
            <a:spAutoFit/>
          </a:bodyPr>
          <a:lstStyle>
            <a:lvl1pPr algn="l">
              <a:lnSpc>
                <a:spcPct val="9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Arial" charset="0"/>
                <a:ea typeface="+mn-ea"/>
                <a:cs typeface="Arial" charset="0"/>
              </a:defRPr>
            </a:lvl1pPr>
          </a:lstStyle>
          <a:p>
            <a:pPr>
              <a:defRPr/>
            </a:pPr>
            <a:endParaRPr lang="en-GB" dirty="0"/>
          </a:p>
        </p:txBody>
      </p:sp>
      <p:sp>
        <p:nvSpPr>
          <p:cNvPr id="4100" name="Rectangle 4"/>
          <p:cNvSpPr>
            <a:spLocks noGrp="1" noChangeArrowheads="1"/>
          </p:cNvSpPr>
          <p:nvPr>
            <p:ph type="sldNum" idx="3"/>
          </p:nvPr>
        </p:nvSpPr>
        <p:spPr bwMode="auto">
          <a:xfrm>
            <a:off x="-90488" y="-503238"/>
            <a:ext cx="180976" cy="54927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b" anchorCtr="0" compatLnSpc="1">
            <a:prstTxWarp prst="textNoShape">
              <a:avLst/>
            </a:prstTxWarp>
            <a:spAutoFit/>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lvl1pPr>
          </a:lstStyle>
          <a:p>
            <a:fld id="{78E95EF8-EE90-A84E-9FB7-5D8F3BC01DBC}" type="slidenum">
              <a:rPr lang="en-GB"/>
              <a:pPr/>
              <a:t>‹#›</a:t>
            </a:fld>
            <a:endParaRPr lang="en-GB" dirty="0"/>
          </a:p>
        </p:txBody>
      </p:sp>
    </p:spTree>
    <p:extLst>
      <p:ext uri="{BB962C8B-B14F-4D97-AF65-F5344CB8AC3E}">
        <p14:creationId xmlns:p14="http://schemas.microsoft.com/office/powerpoint/2010/main" val="185609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t" anchorCtr="0" compatLnSpc="1">
            <a:prstTxWarp prst="textNoShape">
              <a:avLst/>
            </a:prstTxWarp>
            <a:spAutoFit/>
          </a:bodyPr>
          <a:lstStyle>
            <a:lvl1pPr algn="l">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latin typeface="Arial" charset="0"/>
                <a:ea typeface="+mn-ea"/>
                <a:cs typeface="Arial" charset="0"/>
              </a:defRPr>
            </a:lvl1pPr>
          </a:lstStyle>
          <a:p>
            <a:pPr>
              <a:defRPr/>
            </a:pPr>
            <a:endParaRPr lang="en-GB" dirty="0"/>
          </a:p>
        </p:txBody>
      </p:sp>
      <p:sp>
        <p:nvSpPr>
          <p:cNvPr id="3074" name="Rectangle 2"/>
          <p:cNvSpPr>
            <a:spLocks noGrp="1" noChangeArrowheads="1"/>
          </p:cNvSpPr>
          <p:nvPr>
            <p:ph type="dt" idx="1"/>
          </p:nvPr>
        </p:nvSpPr>
        <p:spPr bwMode="auto">
          <a:xfrm>
            <a:off x="0" y="0"/>
            <a:ext cx="1588" cy="1588"/>
          </a:xfrm>
          <a:prstGeom prst="rect">
            <a:avLst/>
          </a:prstGeom>
          <a:noFill/>
          <a:ln>
            <a:noFill/>
          </a:ln>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t" anchorCtr="0" compatLnSpc="1">
            <a:prstTxWarp prst="textNoShape">
              <a:avLst/>
            </a:prstTxWarp>
            <a:spAutoFit/>
          </a:bodyPr>
          <a:lstStyle>
            <a:lvl1pPr algn="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latin typeface="Arial" charset="0"/>
                <a:ea typeface="+mn-ea"/>
                <a:cs typeface="Arial" charset="0"/>
              </a:defRPr>
            </a:lvl1pPr>
          </a:lstStyle>
          <a:p>
            <a:pPr>
              <a:defRPr/>
            </a:pPr>
            <a:endParaRPr lang="en-GB" dirty="0"/>
          </a:p>
        </p:txBody>
      </p:sp>
      <p:sp>
        <p:nvSpPr>
          <p:cNvPr id="7172" name="Rectangle 3"/>
          <p:cNvSpPr>
            <a:spLocks noGrp="1" noRot="1" noChangeAspect="1" noChangeArrowheads="1" noTextEdit="1"/>
          </p:cNvSpPr>
          <p:nvPr>
            <p:ph type="sldImg" idx="2"/>
          </p:nvPr>
        </p:nvSpPr>
        <p:spPr bwMode="auto">
          <a:xfrm>
            <a:off x="1152525" y="682625"/>
            <a:ext cx="4552950" cy="341471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3076" name="Text Box 4"/>
          <p:cNvSpPr txBox="1">
            <a:spLocks noGrp="1" noChangeArrowheads="1"/>
          </p:cNvSpPr>
          <p:nvPr>
            <p:ph type="body" idx="3"/>
          </p:nvPr>
        </p:nvSpPr>
        <p:spPr bwMode="auto">
          <a:xfrm>
            <a:off x="273050" y="4273550"/>
            <a:ext cx="6311900" cy="4098925"/>
          </a:xfrm>
          <a:prstGeom prst="rect">
            <a:avLst/>
          </a:prstGeom>
          <a:noFill/>
          <a:ln>
            <a:noFill/>
          </a:ln>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t" anchorCtr="0" compatLnSpc="1">
            <a:prstTxWarp prst="textNoShape">
              <a:avLst/>
            </a:prstTxWarp>
          </a:bodyPr>
          <a:lstStyle/>
          <a:p>
            <a:pPr lvl="0"/>
            <a:r>
              <a:rPr lang="en-GB" noProof="0" smtClean="0"/>
              <a:t>Click to edit the notes format</a:t>
            </a:r>
          </a:p>
        </p:txBody>
      </p:sp>
      <p:sp>
        <p:nvSpPr>
          <p:cNvPr id="3077" name="Rectangle 5"/>
          <p:cNvSpPr>
            <a:spLocks noGrp="1" noChangeArrowheads="1"/>
          </p:cNvSpPr>
          <p:nvPr>
            <p:ph type="ftr" idx="4"/>
          </p:nvPr>
        </p:nvSpPr>
        <p:spPr bwMode="auto">
          <a:xfrm>
            <a:off x="0" y="0"/>
            <a:ext cx="1588" cy="1588"/>
          </a:xfrm>
          <a:prstGeom prst="rect">
            <a:avLst/>
          </a:prstGeom>
          <a:noFill/>
          <a:ln>
            <a:noFill/>
          </a:ln>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b" anchorCtr="0" compatLnSpc="1">
            <a:prstTxWarp prst="textNoShape">
              <a:avLst/>
            </a:prstTxWarp>
            <a:spAutoFit/>
          </a:bodyPr>
          <a:lstStyle>
            <a:lvl1pPr algn="l">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latin typeface="Arial" charset="0"/>
                <a:ea typeface="+mn-ea"/>
                <a:cs typeface="Arial" charset="0"/>
              </a:defRPr>
            </a:lvl1pPr>
          </a:lstStyle>
          <a:p>
            <a:pPr>
              <a:defRPr/>
            </a:pPr>
            <a:endParaRPr lang="en-GB" dirty="0"/>
          </a:p>
        </p:txBody>
      </p:sp>
      <p:sp>
        <p:nvSpPr>
          <p:cNvPr id="3078" name="Rectangle 6"/>
          <p:cNvSpPr>
            <a:spLocks noGrp="1" noChangeArrowheads="1"/>
          </p:cNvSpPr>
          <p:nvPr>
            <p:ph type="sldNum" idx="5"/>
          </p:nvPr>
        </p:nvSpPr>
        <p:spPr bwMode="auto">
          <a:xfrm>
            <a:off x="-90488" y="-503238"/>
            <a:ext cx="180976" cy="549276"/>
          </a:xfrm>
          <a:prstGeom prst="rect">
            <a:avLst/>
          </a:prstGeom>
          <a:noFill/>
          <a:ln>
            <a:noFill/>
          </a:ln>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0" tIns="45720" rIns="91080" bIns="45720" numCol="1" anchor="b" anchorCtr="0" compatLnSpc="1">
            <a:prstTxWarp prst="textNoShape">
              <a:avLst/>
            </a:prstTxWarp>
            <a:spAutoFit/>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b="1"/>
            </a:lvl1pPr>
          </a:lstStyle>
          <a:p>
            <a:fld id="{AEF1B747-B8AD-804D-8976-D91003FE8B0C}" type="slidenum">
              <a:rPr lang="en-GB"/>
              <a:pPr/>
              <a:t>‹#›</a:t>
            </a:fld>
            <a:endParaRPr lang="en-GB" dirty="0"/>
          </a:p>
        </p:txBody>
      </p:sp>
    </p:spTree>
    <p:extLst>
      <p:ext uri="{BB962C8B-B14F-4D97-AF65-F5344CB8AC3E}">
        <p14:creationId xmlns:p14="http://schemas.microsoft.com/office/powerpoint/2010/main" val="395778316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ＭＳ Ｐゴシック" charset="0"/>
        <a:cs typeface="Arial" charset="0"/>
      </a:defRPr>
    </a:lvl1pPr>
    <a:lvl2pPr marL="742950" indent="-285750" algn="l" defTabSz="449263" rtl="0" eaLnBrk="0" fontAlgn="base" hangingPunct="0">
      <a:spcBef>
        <a:spcPct val="30000"/>
      </a:spcBef>
      <a:spcAft>
        <a:spcPct val="0"/>
      </a:spcAft>
      <a:buClr>
        <a:srgbClr val="000000"/>
      </a:buClr>
      <a:buSzPct val="100000"/>
      <a:buFont typeface="Wingdings" charset="0"/>
      <a:defRPr sz="1200" kern="1200">
        <a:solidFill>
          <a:srgbClr val="000000"/>
        </a:solidFill>
        <a:latin typeface="Arial" charset="0"/>
        <a:ea typeface="Arial" charset="0"/>
        <a:cs typeface="Arial" charset="0"/>
      </a:defRPr>
    </a:lvl2pPr>
    <a:lvl3pPr marL="1143000" indent="-228600" algn="l" defTabSz="449263" rtl="0" eaLnBrk="0" fontAlgn="base" hangingPunct="0">
      <a:spcBef>
        <a:spcPct val="30000"/>
      </a:spcBef>
      <a:spcAft>
        <a:spcPct val="0"/>
      </a:spcAft>
      <a:buClr>
        <a:srgbClr val="000000"/>
      </a:buClr>
      <a:buSzPct val="100000"/>
      <a:buFont typeface="Arial" charset="0"/>
      <a:buChar char="–"/>
      <a:defRPr sz="1200" kern="1200">
        <a:solidFill>
          <a:srgbClr val="000000"/>
        </a:solidFill>
        <a:latin typeface="Arial" charset="0"/>
        <a:ea typeface="Arial" charset="0"/>
        <a:cs typeface="Arial" charset="0"/>
      </a:defRPr>
    </a:lvl3pPr>
    <a:lvl4pPr marL="1600200" indent="-228600" algn="l" defTabSz="449263" rtl="0" eaLnBrk="0" fontAlgn="base" hangingPunct="0">
      <a:spcBef>
        <a:spcPct val="30000"/>
      </a:spcBef>
      <a:spcAft>
        <a:spcPct val="0"/>
      </a:spcAft>
      <a:buClr>
        <a:srgbClr val="000000"/>
      </a:buClr>
      <a:buSzPct val="100000"/>
      <a:buFont typeface="Wingdings" charset="0"/>
      <a:buChar char="w"/>
      <a:defRPr sz="1200" kern="1200">
        <a:solidFill>
          <a:srgbClr val="000000"/>
        </a:solidFill>
        <a:latin typeface="Arial" charset="0"/>
        <a:ea typeface="Arial" charset="0"/>
        <a:cs typeface="Arial" charset="0"/>
      </a:defRPr>
    </a:lvl4pPr>
    <a:lvl5pPr marL="2057400" indent="-228600" algn="l" defTabSz="449263" rtl="0" eaLnBrk="0" fontAlgn="base" hangingPunct="0">
      <a:spcBef>
        <a:spcPct val="30000"/>
      </a:spcBef>
      <a:spcAft>
        <a:spcPct val="0"/>
      </a:spcAft>
      <a:buClr>
        <a:srgbClr val="000000"/>
      </a:buClr>
      <a:buSzPct val="100000"/>
      <a:buFont typeface="Arial" charset="0"/>
      <a:defRPr sz="1200" kern="1200">
        <a:solidFill>
          <a:srgbClr val="000000"/>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idx="5"/>
          </p:nvPr>
        </p:nvSpPr>
        <p:spPr>
          <a:xfrm>
            <a:off x="0" y="0"/>
            <a:ext cx="1588" cy="1588"/>
          </a:xfrm>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ＭＳ Ｐゴシック"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9pPr>
          </a:lstStyle>
          <a:p>
            <a:pPr eaLnBrk="1" hangingPunct="1"/>
            <a:fld id="{7E7C8B23-0E17-D64F-9373-CCC6220A9AC4}" type="slidenum">
              <a:rPr lang="en-GB" sz="1000"/>
              <a:pPr eaLnBrk="1" hangingPunct="1"/>
              <a:t>1</a:t>
            </a:fld>
            <a:endParaRPr lang="en-GB" sz="1000" dirty="0"/>
          </a:p>
        </p:txBody>
      </p:sp>
      <p:sp>
        <p:nvSpPr>
          <p:cNvPr id="8195" name="Rectangle 1"/>
          <p:cNvSpPr>
            <a:spLocks noGrp="1" noRot="1" noChangeAspect="1" noChangeArrowheads="1" noTextEdit="1"/>
          </p:cNvSpPr>
          <p:nvPr>
            <p:ph type="sldImg"/>
          </p:nvPr>
        </p:nvSpPr>
        <p:spPr>
          <a:ln/>
        </p:spPr>
      </p:sp>
      <p:sp>
        <p:nvSpPr>
          <p:cNvPr id="8196" name="Text Box 2"/>
          <p:cNvSpPr txBox="1">
            <a:spLocks noGrp="1" noChangeArrowheads="1"/>
          </p:cNvSpPr>
          <p:nvPr>
            <p:ph type="body" idx="1"/>
          </p:nvPr>
        </p:nvSpPr>
        <p:spPr>
          <a:xfrm>
            <a:off x="273050" y="4273550"/>
            <a:ext cx="6311900" cy="4286250"/>
          </a:xfrm>
          <a:extLst>
            <a:ext uri="{909E8E84-426E-40dd-AFC4-6F175D3DCCD1}">
              <a14:hiddenFill xmlns:a14="http://schemas.microsoft.com/office/drawing/2010/main">
                <a:solidFill>
                  <a:srgbClr val="BBE0E3"/>
                </a:solidFill>
              </a14:hiddenFill>
            </a:ext>
          </a:extLst>
        </p:spPr>
        <p:txBody>
          <a:bodyPr>
            <a:spAutoFit/>
          </a:bodyPr>
          <a:lstStyle>
            <a:lvl1pPr marL="123825" indent="-123825">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1pPr>
            <a:lvl2pPr marL="260350" indent="-134938">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5pPr>
            <a:lvl6pPr marL="2514600" indent="-228600" defTabSz="449263" eaLnBrk="0" fontAlgn="base" hangingPunct="0">
              <a:spcBef>
                <a:spcPct val="30000"/>
              </a:spcBef>
              <a:spcAft>
                <a:spcPct val="0"/>
              </a:spcAft>
              <a:buClr>
                <a:srgbClr val="000000"/>
              </a:buClr>
              <a:buSzPct val="100000"/>
              <a:buFont typeface="Arial" pitchFamily="34" charse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6pPr>
            <a:lvl7pPr marL="2971800" indent="-228600" defTabSz="449263" eaLnBrk="0" fontAlgn="base" hangingPunct="0">
              <a:spcBef>
                <a:spcPct val="30000"/>
              </a:spcBef>
              <a:spcAft>
                <a:spcPct val="0"/>
              </a:spcAft>
              <a:buClr>
                <a:srgbClr val="000000"/>
              </a:buClr>
              <a:buSzPct val="100000"/>
              <a:buFont typeface="Arial" pitchFamily="34" charse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7pPr>
            <a:lvl8pPr marL="3429000" indent="-228600" defTabSz="449263" eaLnBrk="0" fontAlgn="base" hangingPunct="0">
              <a:spcBef>
                <a:spcPct val="30000"/>
              </a:spcBef>
              <a:spcAft>
                <a:spcPct val="0"/>
              </a:spcAft>
              <a:buClr>
                <a:srgbClr val="000000"/>
              </a:buClr>
              <a:buSzPct val="100000"/>
              <a:buFont typeface="Arial" pitchFamily="34" charse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8pPr>
            <a:lvl9pPr marL="3886200" indent="-228600" defTabSz="449263" eaLnBrk="0" fontAlgn="base" hangingPunct="0">
              <a:spcBef>
                <a:spcPct val="30000"/>
              </a:spcBef>
              <a:spcAft>
                <a:spcPct val="0"/>
              </a:spcAft>
              <a:buClr>
                <a:srgbClr val="000000"/>
              </a:buClr>
              <a:buSzPct val="100000"/>
              <a:buFont typeface="Arial" pitchFamily="34" charset="0"/>
              <a:tabLst>
                <a:tab pos="911225" algn="l"/>
                <a:tab pos="1825625" algn="l"/>
                <a:tab pos="2740025" algn="l"/>
                <a:tab pos="3654425" algn="l"/>
                <a:tab pos="4568825" algn="l"/>
                <a:tab pos="5483225" algn="l"/>
                <a:tab pos="6397625" algn="l"/>
                <a:tab pos="7312025" algn="l"/>
                <a:tab pos="8226425" algn="l"/>
                <a:tab pos="9140825" algn="l"/>
                <a:tab pos="10055225" algn="l"/>
              </a:tabLst>
              <a:defRPr sz="1200">
                <a:solidFill>
                  <a:srgbClr val="000000"/>
                </a:solidFill>
                <a:latin typeface="Arial" pitchFamily="34" charset="0"/>
                <a:cs typeface="Arial" pitchFamily="34" charset="0"/>
              </a:defRPr>
            </a:lvl9pPr>
          </a:lstStyle>
          <a:p>
            <a:pPr marL="0" indent="0" eaLnBrk="1" hangingPunct="1">
              <a:lnSpc>
                <a:spcPct val="90000"/>
              </a:lnSpc>
              <a:spcBef>
                <a:spcPts val="313"/>
              </a:spcBef>
              <a:buClr>
                <a:srgbClr val="00A30F"/>
              </a:buClr>
              <a:buFont typeface="Wingdings" pitchFamily="2" charset="2"/>
              <a:buNone/>
              <a:defRPr/>
            </a:pPr>
            <a:endParaRPr lang="en-GB" sz="1000" dirty="0" smtClean="0">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4613" y="86502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r" eaLnBrk="1" hangingPunct="1"/>
            <a:fld id="{2064C43E-2377-054E-8C0C-528883807E3A}" type="slidenum">
              <a:rPr lang="en-US" sz="1200">
                <a:solidFill>
                  <a:schemeClr val="tx1"/>
                </a:solidFill>
                <a:ea typeface="MS PGothic" charset="0"/>
                <a:cs typeface="MS PGothic" charset="0"/>
              </a:rPr>
              <a:pPr algn="r" eaLnBrk="1" hangingPunct="1"/>
              <a:t>2</a:t>
            </a:fld>
            <a:endParaRPr lang="en-US" sz="1200" dirty="0">
              <a:solidFill>
                <a:schemeClr val="tx1"/>
              </a:solidFill>
              <a:ea typeface="MS PGothic" charset="0"/>
              <a:cs typeface="MS PGothic" charset="0"/>
            </a:endParaRPr>
          </a:p>
        </p:txBody>
      </p:sp>
      <p:sp>
        <p:nvSpPr>
          <p:cNvPr id="9219" name="Rectangle 2"/>
          <p:cNvSpPr>
            <a:spLocks noGrp="1" noRot="1" noChangeAspect="1" noChangeArrowheads="1" noTextEdit="1"/>
          </p:cNvSpPr>
          <p:nvPr>
            <p:ph type="sldImg"/>
          </p:nvPr>
        </p:nvSpPr>
        <p:spPr>
          <a:xfrm>
            <a:off x="1154113" y="682625"/>
            <a:ext cx="4554537" cy="3416300"/>
          </a:xfrm>
          <a:ln/>
        </p:spPr>
      </p:sp>
      <p:sp>
        <p:nvSpPr>
          <p:cNvPr id="9220" name="Rectangle 3"/>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eaLnBrk="1" hangingPunct="1"/>
            <a:r>
              <a:rPr lang="en-US" sz="1000" b="1" dirty="0">
                <a:ea typeface="MS PGothic" charset="0"/>
                <a:cs typeface="MS PGothic" charset="0"/>
              </a:rPr>
              <a:t>OSLC is an open community</a:t>
            </a:r>
            <a:r>
              <a:rPr lang="en-US" sz="1000" dirty="0">
                <a:ea typeface="MS PGothic" charset="0"/>
                <a:cs typeface="MS PGothic" charset="0"/>
              </a:rPr>
              <a:t> of vendors, integrators, and users, </a:t>
            </a:r>
            <a:r>
              <a:rPr lang="en-US" sz="1000" b="1" dirty="0">
                <a:ea typeface="MS PGothic" charset="0"/>
                <a:cs typeface="MS PGothic" charset="0"/>
              </a:rPr>
              <a:t>that creates freely-available, scenario-driven, specifications for integrating software applications.</a:t>
            </a:r>
          </a:p>
          <a:p>
            <a:pPr eaLnBrk="1" hangingPunct="1"/>
            <a:r>
              <a:rPr lang="en-US" sz="1000" dirty="0">
                <a:ea typeface="MS PGothic" charset="0"/>
                <a:cs typeface="MS PGothic" charset="0"/>
              </a:rPr>
              <a:t>Though OSLC’s initial focus for specification were ALM domains, the </a:t>
            </a:r>
            <a:r>
              <a:rPr lang="en-US" sz="1000" b="1" dirty="0">
                <a:ea typeface="MS PGothic" charset="0"/>
                <a:cs typeface="MS PGothic" charset="0"/>
              </a:rPr>
              <a:t>techniques used are universally applicable</a:t>
            </a:r>
            <a:r>
              <a:rPr lang="en-US" sz="1000" dirty="0">
                <a:ea typeface="MS PGothic" charset="0"/>
                <a:cs typeface="MS PGothic" charset="0"/>
              </a:rPr>
              <a:t>, and are already being applied in workgroups focused on </a:t>
            </a:r>
            <a:r>
              <a:rPr lang="en-US" sz="1000" b="1" dirty="0">
                <a:ea typeface="MS PGothic" charset="0"/>
                <a:cs typeface="MS PGothic" charset="0"/>
              </a:rPr>
              <a:t>PLM</a:t>
            </a:r>
            <a:r>
              <a:rPr lang="en-US" sz="1000" dirty="0">
                <a:ea typeface="MS PGothic" charset="0"/>
                <a:cs typeface="MS PGothic" charset="0"/>
              </a:rPr>
              <a:t> (</a:t>
            </a:r>
            <a:r>
              <a:rPr lang="en-US" sz="1000" b="1" dirty="0">
                <a:ea typeface="MS PGothic" charset="0"/>
                <a:cs typeface="MS PGothic" charset="0"/>
              </a:rPr>
              <a:t>with leadership from Siemens</a:t>
            </a:r>
            <a:r>
              <a:rPr lang="en-US" sz="1000" dirty="0">
                <a:ea typeface="MS PGothic" charset="0"/>
                <a:cs typeface="MS PGothic" charset="0"/>
              </a:rPr>
              <a:t>), and </a:t>
            </a:r>
            <a:r>
              <a:rPr lang="en-US" sz="1000" b="1" dirty="0">
                <a:ea typeface="MS PGothic" charset="0"/>
                <a:cs typeface="MS PGothic" charset="0"/>
              </a:rPr>
              <a:t>DevOps</a:t>
            </a:r>
            <a:r>
              <a:rPr lang="en-US" sz="1000" dirty="0">
                <a:ea typeface="MS PGothic" charset="0"/>
                <a:cs typeface="MS PGothic" charset="0"/>
              </a:rPr>
              <a:t> (</a:t>
            </a:r>
            <a:r>
              <a:rPr lang="en-US" sz="1000" b="1" dirty="0">
                <a:ea typeface="MS PGothic" charset="0"/>
                <a:cs typeface="MS PGothic" charset="0"/>
              </a:rPr>
              <a:t>with leadership from IBM Tivoli</a:t>
            </a:r>
            <a:r>
              <a:rPr lang="en-US" sz="1000" dirty="0">
                <a:ea typeface="MS PGothic" charset="0"/>
                <a:cs typeface="MS PGothic" charset="0"/>
              </a:rPr>
              <a:t>).</a:t>
            </a:r>
          </a:p>
          <a:p>
            <a:pPr eaLnBrk="1" hangingPunct="1"/>
            <a:endParaRPr lang="en-US" sz="1000" dirty="0">
              <a:ea typeface="MS PGothic" charset="0"/>
              <a:cs typeface="MS PGothic" charset="0"/>
            </a:endParaRPr>
          </a:p>
          <a:p>
            <a:pPr eaLnBrk="1" hangingPunct="1"/>
            <a:r>
              <a:rPr lang="en-US" sz="1000" dirty="0">
                <a:ea typeface="MS PGothic" charset="0"/>
                <a:cs typeface="MS PGothic" charset="0"/>
              </a:rPr>
              <a:t>(</a:t>
            </a:r>
            <a:r>
              <a:rPr lang="en-US" sz="1000" dirty="0">
                <a:solidFill>
                  <a:schemeClr val="tx1"/>
                </a:solidFill>
                <a:ea typeface="MS PGothic" charset="0"/>
                <a:cs typeface="MS PGothic" charset="0"/>
              </a:rPr>
              <a:t>Optional for more technical presentations</a:t>
            </a:r>
            <a:r>
              <a:rPr lang="en-US" sz="1000" dirty="0">
                <a:ea typeface="MS PGothic" charset="0"/>
                <a:cs typeface="MS PGothic" charset="0"/>
              </a:rPr>
              <a:t>:</a:t>
            </a:r>
          </a:p>
          <a:p>
            <a:pPr eaLnBrk="1" hangingPunct="1"/>
            <a:r>
              <a:rPr lang="en-US" sz="1000" dirty="0">
                <a:ea typeface="MS PGothic" charset="0"/>
                <a:cs typeface="MS PGothic" charset="0"/>
              </a:rPr>
              <a:t>All the specifications are based on the standard, and proven, architecture of the web: HTTP, REST, and Linked Data. This means integrations don’t have to copy and synchronize data, but can link to it where it “lives”.</a:t>
            </a:r>
          </a:p>
          <a:p>
            <a:pPr eaLnBrk="1" hangingPunct="1"/>
            <a:r>
              <a:rPr lang="en-US" sz="1000" dirty="0">
                <a:ea typeface="MS PGothic" charset="0"/>
                <a:cs typeface="MS PGothic" charset="0"/>
              </a:rPr>
              <a:t>Wherever the data is, OSLC-based integrations let users work with data from their current context.</a:t>
            </a:r>
          </a:p>
          <a:p>
            <a:pPr eaLnBrk="1" hangingPunct="1"/>
            <a:r>
              <a:rPr lang="en-US" sz="1000" dirty="0">
                <a:ea typeface="MS PGothic" charset="0"/>
                <a:cs typeface="MS PGothic" charset="0"/>
              </a:rPr>
              <a:t>)</a:t>
            </a:r>
          </a:p>
          <a:p>
            <a:pPr eaLnBrk="1" hangingPunct="1"/>
            <a:endParaRPr lang="en-US" sz="1000" dirty="0">
              <a:ea typeface="MS PGothic" charset="0"/>
              <a:cs typeface="MS PGothic" charset="0"/>
            </a:endParaRPr>
          </a:p>
          <a:p>
            <a:pPr eaLnBrk="1" hangingPunct="1"/>
            <a:r>
              <a:rPr lang="en-US" sz="1000" dirty="0">
                <a:ea typeface="MS PGothic" charset="0"/>
                <a:cs typeface="MS PGothic" charset="0"/>
              </a:rPr>
              <a:t>Whether you want to work on the details of the specifications, get the community to focus on scenarios that are important to you, or use finalized OSLC  specifications to integrate your own software, the </a:t>
            </a:r>
            <a:r>
              <a:rPr lang="en-US" sz="1000" b="1" dirty="0">
                <a:ea typeface="MS PGothic" charset="0"/>
                <a:cs typeface="MS PGothic" charset="0"/>
              </a:rPr>
              <a:t>OSLC community is open to you</a:t>
            </a:r>
            <a:r>
              <a:rPr lang="en-US" sz="1000" dirty="0">
                <a:ea typeface="MS PGothic" charset="0"/>
                <a:cs typeface="MS PGothic" charset="0"/>
              </a:rPr>
              <a:t>.</a:t>
            </a:r>
          </a:p>
          <a:p>
            <a:pPr eaLnBrk="1" hangingPunct="1"/>
            <a:endParaRPr lang="en-US" sz="1000" dirty="0">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4613" y="86502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r" eaLnBrk="1" hangingPunct="1"/>
            <a:fld id="{2064C43E-2377-054E-8C0C-528883807E3A}" type="slidenum">
              <a:rPr lang="en-US" sz="1200">
                <a:solidFill>
                  <a:schemeClr val="tx1"/>
                </a:solidFill>
                <a:ea typeface="MS PGothic" charset="0"/>
                <a:cs typeface="MS PGothic" charset="0"/>
              </a:rPr>
              <a:pPr algn="r" eaLnBrk="1" hangingPunct="1"/>
              <a:t>3</a:t>
            </a:fld>
            <a:endParaRPr lang="en-US" sz="1200" dirty="0">
              <a:solidFill>
                <a:schemeClr val="tx1"/>
              </a:solidFill>
              <a:ea typeface="MS PGothic" charset="0"/>
              <a:cs typeface="MS PGothic" charset="0"/>
            </a:endParaRPr>
          </a:p>
        </p:txBody>
      </p:sp>
      <p:sp>
        <p:nvSpPr>
          <p:cNvPr id="9219" name="Rectangle 2"/>
          <p:cNvSpPr>
            <a:spLocks noGrp="1" noRot="1" noChangeAspect="1" noChangeArrowheads="1" noTextEdit="1"/>
          </p:cNvSpPr>
          <p:nvPr>
            <p:ph type="sldImg"/>
          </p:nvPr>
        </p:nvSpPr>
        <p:spPr>
          <a:xfrm>
            <a:off x="1154113" y="682625"/>
            <a:ext cx="4554537" cy="3416300"/>
          </a:xfrm>
          <a:ln/>
        </p:spPr>
      </p:sp>
      <p:sp>
        <p:nvSpPr>
          <p:cNvPr id="9220" name="Rectangle 3"/>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eaLnBrk="1" hangingPunct="1"/>
            <a:r>
              <a:rPr lang="en-US" sz="1000" b="1" dirty="0">
                <a:ea typeface="MS PGothic" charset="0"/>
                <a:cs typeface="MS PGothic" charset="0"/>
              </a:rPr>
              <a:t>OSLC is an open community</a:t>
            </a:r>
            <a:r>
              <a:rPr lang="en-US" sz="1000" dirty="0">
                <a:ea typeface="MS PGothic" charset="0"/>
                <a:cs typeface="MS PGothic" charset="0"/>
              </a:rPr>
              <a:t> of vendors, integrators, and users, </a:t>
            </a:r>
            <a:r>
              <a:rPr lang="en-US" sz="1000" b="1" dirty="0">
                <a:ea typeface="MS PGothic" charset="0"/>
                <a:cs typeface="MS PGothic" charset="0"/>
              </a:rPr>
              <a:t>that creates freely-available, scenario-driven, specifications for integrating software applications.</a:t>
            </a:r>
          </a:p>
          <a:p>
            <a:pPr eaLnBrk="1" hangingPunct="1"/>
            <a:r>
              <a:rPr lang="en-US" sz="1000" dirty="0">
                <a:ea typeface="MS PGothic" charset="0"/>
                <a:cs typeface="MS PGothic" charset="0"/>
              </a:rPr>
              <a:t>Though OSLC’s initial focus for specification were ALM domains, the </a:t>
            </a:r>
            <a:r>
              <a:rPr lang="en-US" sz="1000" b="1" dirty="0">
                <a:ea typeface="MS PGothic" charset="0"/>
                <a:cs typeface="MS PGothic" charset="0"/>
              </a:rPr>
              <a:t>techniques used are universally applicable</a:t>
            </a:r>
            <a:r>
              <a:rPr lang="en-US" sz="1000" dirty="0">
                <a:ea typeface="MS PGothic" charset="0"/>
                <a:cs typeface="MS PGothic" charset="0"/>
              </a:rPr>
              <a:t>, and are already being applied in workgroups focused on </a:t>
            </a:r>
            <a:r>
              <a:rPr lang="en-US" sz="1000" b="1" dirty="0">
                <a:ea typeface="MS PGothic" charset="0"/>
                <a:cs typeface="MS PGothic" charset="0"/>
              </a:rPr>
              <a:t>PLM</a:t>
            </a:r>
            <a:r>
              <a:rPr lang="en-US" sz="1000" dirty="0">
                <a:ea typeface="MS PGothic" charset="0"/>
                <a:cs typeface="MS PGothic" charset="0"/>
              </a:rPr>
              <a:t> (</a:t>
            </a:r>
            <a:r>
              <a:rPr lang="en-US" sz="1000" b="1" dirty="0">
                <a:ea typeface="MS PGothic" charset="0"/>
                <a:cs typeface="MS PGothic" charset="0"/>
              </a:rPr>
              <a:t>with leadership from Siemens</a:t>
            </a:r>
            <a:r>
              <a:rPr lang="en-US" sz="1000" dirty="0">
                <a:ea typeface="MS PGothic" charset="0"/>
                <a:cs typeface="MS PGothic" charset="0"/>
              </a:rPr>
              <a:t>), and </a:t>
            </a:r>
            <a:r>
              <a:rPr lang="en-US" sz="1000" b="1" dirty="0">
                <a:ea typeface="MS PGothic" charset="0"/>
                <a:cs typeface="MS PGothic" charset="0"/>
              </a:rPr>
              <a:t>DevOps</a:t>
            </a:r>
            <a:r>
              <a:rPr lang="en-US" sz="1000" dirty="0">
                <a:ea typeface="MS PGothic" charset="0"/>
                <a:cs typeface="MS PGothic" charset="0"/>
              </a:rPr>
              <a:t> (</a:t>
            </a:r>
            <a:r>
              <a:rPr lang="en-US" sz="1000" b="1" dirty="0">
                <a:ea typeface="MS PGothic" charset="0"/>
                <a:cs typeface="MS PGothic" charset="0"/>
              </a:rPr>
              <a:t>with leadership from IBM Tivoli</a:t>
            </a:r>
            <a:r>
              <a:rPr lang="en-US" sz="1000" dirty="0">
                <a:ea typeface="MS PGothic" charset="0"/>
                <a:cs typeface="MS PGothic" charset="0"/>
              </a:rPr>
              <a:t>).</a:t>
            </a:r>
          </a:p>
          <a:p>
            <a:pPr eaLnBrk="1" hangingPunct="1"/>
            <a:endParaRPr lang="en-US" sz="1000" dirty="0">
              <a:ea typeface="MS PGothic" charset="0"/>
              <a:cs typeface="MS PGothic" charset="0"/>
            </a:endParaRPr>
          </a:p>
          <a:p>
            <a:pPr eaLnBrk="1" hangingPunct="1"/>
            <a:r>
              <a:rPr lang="en-US" sz="1000" dirty="0">
                <a:ea typeface="MS PGothic" charset="0"/>
                <a:cs typeface="MS PGothic" charset="0"/>
              </a:rPr>
              <a:t>(</a:t>
            </a:r>
            <a:r>
              <a:rPr lang="en-US" sz="1000" dirty="0">
                <a:solidFill>
                  <a:schemeClr val="tx1"/>
                </a:solidFill>
                <a:ea typeface="MS PGothic" charset="0"/>
                <a:cs typeface="MS PGothic" charset="0"/>
              </a:rPr>
              <a:t>Optional for more technical presentations</a:t>
            </a:r>
            <a:r>
              <a:rPr lang="en-US" sz="1000" dirty="0">
                <a:ea typeface="MS PGothic" charset="0"/>
                <a:cs typeface="MS PGothic" charset="0"/>
              </a:rPr>
              <a:t>:</a:t>
            </a:r>
          </a:p>
          <a:p>
            <a:pPr eaLnBrk="1" hangingPunct="1"/>
            <a:r>
              <a:rPr lang="en-US" sz="1000" dirty="0">
                <a:ea typeface="MS PGothic" charset="0"/>
                <a:cs typeface="MS PGothic" charset="0"/>
              </a:rPr>
              <a:t>All the specifications are based on the standard, and proven, architecture of the web: HTTP, REST, and Linked Data. This means integrations don’t have to copy and synchronize data, but can link to it where it “lives”.</a:t>
            </a:r>
          </a:p>
          <a:p>
            <a:pPr eaLnBrk="1" hangingPunct="1"/>
            <a:r>
              <a:rPr lang="en-US" sz="1000" dirty="0">
                <a:ea typeface="MS PGothic" charset="0"/>
                <a:cs typeface="MS PGothic" charset="0"/>
              </a:rPr>
              <a:t>Wherever the data is, OSLC-based integrations let users work with data from their current context.</a:t>
            </a:r>
          </a:p>
          <a:p>
            <a:pPr eaLnBrk="1" hangingPunct="1"/>
            <a:r>
              <a:rPr lang="en-US" sz="1000" dirty="0">
                <a:ea typeface="MS PGothic" charset="0"/>
                <a:cs typeface="MS PGothic" charset="0"/>
              </a:rPr>
              <a:t>)</a:t>
            </a:r>
          </a:p>
          <a:p>
            <a:pPr eaLnBrk="1" hangingPunct="1"/>
            <a:endParaRPr lang="en-US" sz="1000" dirty="0">
              <a:ea typeface="MS PGothic" charset="0"/>
              <a:cs typeface="MS PGothic" charset="0"/>
            </a:endParaRPr>
          </a:p>
          <a:p>
            <a:pPr eaLnBrk="1" hangingPunct="1"/>
            <a:r>
              <a:rPr lang="en-US" sz="1000" dirty="0">
                <a:ea typeface="MS PGothic" charset="0"/>
                <a:cs typeface="MS PGothic" charset="0"/>
              </a:rPr>
              <a:t>Whether you want to work on the details of the specifications, get the community to focus on scenarios that are important to you, or use finalized OSLC  specifications to integrate your own software, the </a:t>
            </a:r>
            <a:r>
              <a:rPr lang="en-US" sz="1000" b="1" dirty="0">
                <a:ea typeface="MS PGothic" charset="0"/>
                <a:cs typeface="MS PGothic" charset="0"/>
              </a:rPr>
              <a:t>OSLC community is open to you</a:t>
            </a:r>
            <a:r>
              <a:rPr lang="en-US" sz="1000" dirty="0">
                <a:ea typeface="MS PGothic" charset="0"/>
                <a:cs typeface="MS PGothic" charset="0"/>
              </a:rPr>
              <a:t>.</a:t>
            </a:r>
          </a:p>
          <a:p>
            <a:pPr eaLnBrk="1" hangingPunct="1"/>
            <a:endParaRPr lang="en-US" sz="1000" dirty="0">
              <a:ea typeface="MS PGothic" charset="0"/>
              <a:cs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0" y="-244475"/>
            <a:ext cx="1588" cy="246063"/>
          </a:xfrm>
          <a:noFill/>
          <a:extLst>
            <a:ext uri="{909E8E84-426E-40dd-AFC4-6F175D3DCCD1}">
              <a14:hiddenFill xmlns:a14="http://schemas.microsoft.com/office/drawing/2010/main">
                <a:solidFill>
                  <a:srgbClr val="FFFFFF"/>
                </a:solidFill>
              </a14:hiddenFill>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ＭＳ Ｐゴシック"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9pPr>
          </a:lstStyle>
          <a:p>
            <a:pPr eaLnBrk="1" hangingPunct="1"/>
            <a:fld id="{EE09EA06-0932-DA4B-9B4A-026B27B90658}" type="slidenum">
              <a:rPr lang="en-US" sz="1000">
                <a:latin typeface="Calibri" charset="0"/>
              </a:rPr>
              <a:pPr eaLnBrk="1" hangingPunct="1"/>
              <a:t>4</a:t>
            </a:fld>
            <a:endParaRPr lang="en-US" sz="1000" dirty="0">
              <a:latin typeface="Calibri" charset="0"/>
            </a:endParaRPr>
          </a:p>
        </p:txBody>
      </p:sp>
      <p:sp>
        <p:nvSpPr>
          <p:cNvPr id="10243" name="Rectangle 7"/>
          <p:cNvSpPr txBox="1">
            <a:spLocks noGrp="1" noChangeArrowheads="1"/>
          </p:cNvSpPr>
          <p:nvPr/>
        </p:nvSpPr>
        <p:spPr bwMode="auto">
          <a:xfrm>
            <a:off x="3884613" y="86502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04" tIns="45452" rIns="90904" bIns="45452" anchor="b"/>
          <a:lstStyle>
            <a:lvl1pPr defTabSz="909638" eaLnBrk="0" hangingPunct="0">
              <a:defRPr sz="1600">
                <a:solidFill>
                  <a:srgbClr val="000000"/>
                </a:solidFill>
                <a:latin typeface="Arial" charset="0"/>
                <a:ea typeface="ＭＳ Ｐゴシック" charset="0"/>
                <a:cs typeface="Arial" charset="0"/>
              </a:defRPr>
            </a:lvl1pPr>
            <a:lvl2pPr marL="742950" indent="-285750" defTabSz="909638" eaLnBrk="0" hangingPunct="0">
              <a:defRPr sz="1600">
                <a:solidFill>
                  <a:srgbClr val="000000"/>
                </a:solidFill>
                <a:latin typeface="Arial" charset="0"/>
                <a:ea typeface="Arial" charset="0"/>
                <a:cs typeface="Arial" charset="0"/>
              </a:defRPr>
            </a:lvl2pPr>
            <a:lvl3pPr marL="1143000" indent="-228600" defTabSz="909638" eaLnBrk="0" hangingPunct="0">
              <a:defRPr sz="1600">
                <a:solidFill>
                  <a:srgbClr val="000000"/>
                </a:solidFill>
                <a:latin typeface="Arial" charset="0"/>
                <a:ea typeface="Arial" charset="0"/>
                <a:cs typeface="Arial" charset="0"/>
              </a:defRPr>
            </a:lvl3pPr>
            <a:lvl4pPr marL="1600200" indent="-228600" defTabSz="909638" eaLnBrk="0" hangingPunct="0">
              <a:defRPr sz="1600">
                <a:solidFill>
                  <a:srgbClr val="000000"/>
                </a:solidFill>
                <a:latin typeface="Arial" charset="0"/>
                <a:ea typeface="Arial" charset="0"/>
                <a:cs typeface="Arial" charset="0"/>
              </a:defRPr>
            </a:lvl4pPr>
            <a:lvl5pPr marL="2057400" indent="-228600" defTabSz="909638" eaLnBrk="0" hangingPunct="0">
              <a:defRPr sz="1600">
                <a:solidFill>
                  <a:srgbClr val="000000"/>
                </a:solidFill>
                <a:latin typeface="Arial" charset="0"/>
                <a:ea typeface="Arial" charset="0"/>
                <a:cs typeface="Arial" charset="0"/>
              </a:defRPr>
            </a:lvl5pPr>
            <a:lvl6pPr marL="2514600" indent="-228600" algn="ctr" defTabSz="909638"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909638"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909638"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909638"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r" eaLnBrk="1" hangingPunct="1">
              <a:lnSpc>
                <a:spcPct val="90000"/>
              </a:lnSpc>
              <a:spcBef>
                <a:spcPct val="50000"/>
              </a:spcBef>
            </a:pPr>
            <a:fld id="{51CD0B64-0898-6B46-8912-E320CACADDCC}" type="slidenum">
              <a:rPr lang="en-US" sz="1200" b="1">
                <a:ea typeface="MS PGothic" charset="0"/>
                <a:cs typeface="MS PGothic" charset="0"/>
              </a:rPr>
              <a:pPr algn="r" eaLnBrk="1" hangingPunct="1">
                <a:lnSpc>
                  <a:spcPct val="90000"/>
                </a:lnSpc>
                <a:spcBef>
                  <a:spcPct val="50000"/>
                </a:spcBef>
              </a:pPr>
              <a:t>4</a:t>
            </a:fld>
            <a:endParaRPr lang="en-US" sz="1200" b="1" dirty="0">
              <a:ea typeface="MS PGothic" charset="0"/>
              <a:cs typeface="MS PGothic" charset="0"/>
            </a:endParaRPr>
          </a:p>
        </p:txBody>
      </p:sp>
      <p:sp>
        <p:nvSpPr>
          <p:cNvPr id="10244" name="Rectangle 7"/>
          <p:cNvSpPr txBox="1">
            <a:spLocks noGrp="1" noChangeArrowheads="1"/>
          </p:cNvSpPr>
          <p:nvPr/>
        </p:nvSpPr>
        <p:spPr bwMode="auto">
          <a:xfrm>
            <a:off x="3886200" y="864870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4" tIns="45443" rIns="90884" bIns="45443" anchor="b"/>
          <a:lstStyle>
            <a:lvl1pPr defTabSz="908050" eaLnBrk="0" hangingPunct="0">
              <a:defRPr sz="1600">
                <a:solidFill>
                  <a:srgbClr val="000000"/>
                </a:solidFill>
                <a:latin typeface="Arial" charset="0"/>
                <a:ea typeface="ＭＳ Ｐゴシック" charset="0"/>
                <a:cs typeface="Arial" charset="0"/>
              </a:defRPr>
            </a:lvl1pPr>
            <a:lvl2pPr marL="742950" indent="-285750" defTabSz="908050" eaLnBrk="0" hangingPunct="0">
              <a:defRPr sz="1600">
                <a:solidFill>
                  <a:srgbClr val="000000"/>
                </a:solidFill>
                <a:latin typeface="Arial" charset="0"/>
                <a:ea typeface="Arial" charset="0"/>
                <a:cs typeface="Arial" charset="0"/>
              </a:defRPr>
            </a:lvl2pPr>
            <a:lvl3pPr marL="1143000" indent="-228600" defTabSz="908050" eaLnBrk="0" hangingPunct="0">
              <a:defRPr sz="1600">
                <a:solidFill>
                  <a:srgbClr val="000000"/>
                </a:solidFill>
                <a:latin typeface="Arial" charset="0"/>
                <a:ea typeface="Arial" charset="0"/>
                <a:cs typeface="Arial" charset="0"/>
              </a:defRPr>
            </a:lvl3pPr>
            <a:lvl4pPr marL="1600200" indent="-228600" defTabSz="908050" eaLnBrk="0" hangingPunct="0">
              <a:defRPr sz="1600">
                <a:solidFill>
                  <a:srgbClr val="000000"/>
                </a:solidFill>
                <a:latin typeface="Arial" charset="0"/>
                <a:ea typeface="Arial" charset="0"/>
                <a:cs typeface="Arial" charset="0"/>
              </a:defRPr>
            </a:lvl4pPr>
            <a:lvl5pPr marL="2057400" indent="-228600" defTabSz="908050" eaLnBrk="0" hangingPunct="0">
              <a:defRPr sz="1600">
                <a:solidFill>
                  <a:srgbClr val="000000"/>
                </a:solidFill>
                <a:latin typeface="Arial" charset="0"/>
                <a:ea typeface="Arial" charset="0"/>
                <a:cs typeface="Arial" charset="0"/>
              </a:defRPr>
            </a:lvl5pPr>
            <a:lvl6pPr marL="2514600" indent="-228600" algn="ctr" defTabSz="908050"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908050"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908050"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908050"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r" eaLnBrk="1" hangingPunct="1">
              <a:lnSpc>
                <a:spcPct val="90000"/>
              </a:lnSpc>
              <a:spcBef>
                <a:spcPct val="50000"/>
              </a:spcBef>
            </a:pPr>
            <a:fld id="{81478856-598B-5D4E-82A5-AFC032A4CC45}" type="slidenum">
              <a:rPr lang="en-US" sz="1000" b="1">
                <a:ea typeface="MS PGothic" charset="0"/>
                <a:cs typeface="MS PGothic" charset="0"/>
              </a:rPr>
              <a:pPr algn="r" eaLnBrk="1" hangingPunct="1">
                <a:lnSpc>
                  <a:spcPct val="90000"/>
                </a:lnSpc>
                <a:spcBef>
                  <a:spcPct val="50000"/>
                </a:spcBef>
              </a:pPr>
              <a:t>4</a:t>
            </a:fld>
            <a:endParaRPr lang="en-US" sz="1000" b="1" dirty="0">
              <a:ea typeface="MS PGothic" charset="0"/>
              <a:cs typeface="MS PGothic" charset="0"/>
            </a:endParaRPr>
          </a:p>
        </p:txBody>
      </p:sp>
      <p:sp>
        <p:nvSpPr>
          <p:cNvPr id="10245" name="Text Box 2"/>
          <p:cNvSpPr txBox="1">
            <a:spLocks noChangeArrowheads="1"/>
          </p:cNvSpPr>
          <p:nvPr/>
        </p:nvSpPr>
        <p:spPr bwMode="auto">
          <a:xfrm>
            <a:off x="3886200" y="8874125"/>
            <a:ext cx="297021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44" tIns="45550" rIns="90744" bIns="45550" anchor="b">
            <a:spAutoFit/>
          </a:bodyPr>
          <a:lstStyle>
            <a:lvl1pPr defTabSz="454025" eaLnBrk="0" hangingPunc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ＭＳ Ｐゴシック" charset="0"/>
                <a:cs typeface="Arial" charset="0"/>
              </a:defRPr>
            </a:lvl1pPr>
            <a:lvl2pPr marL="742950" indent="-285750" defTabSz="454025" eaLnBrk="0" hangingPunc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2pPr>
            <a:lvl3pPr marL="1143000" indent="-228600" defTabSz="454025" eaLnBrk="0" hangingPunc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3pPr>
            <a:lvl4pPr marL="1600200" indent="-228600" defTabSz="454025" eaLnBrk="0" hangingPunc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4pPr>
            <a:lvl5pPr marL="2057400" indent="-228600" defTabSz="454025" eaLnBrk="0" hangingPunc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5pPr>
            <a:lvl6pPr marL="2514600" indent="-228600" algn="ctr" defTabSz="454025" eaLnBrk="0" fontAlgn="base" hangingPunct="0">
              <a:spcBef>
                <a:spcPct val="0"/>
              </a:spcBef>
              <a:spcAft>
                <a:spcPct val="0"/>
              </a:spcAft>
              <a:buClr>
                <a:srgbClr val="000000"/>
              </a:buClr>
              <a:buSzPct val="100000"/>
              <a:buFont typeface="Arial" charse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6pPr>
            <a:lvl7pPr marL="2971800" indent="-228600" algn="ctr" defTabSz="454025" eaLnBrk="0" fontAlgn="base" hangingPunct="0">
              <a:spcBef>
                <a:spcPct val="0"/>
              </a:spcBef>
              <a:spcAft>
                <a:spcPct val="0"/>
              </a:spcAft>
              <a:buClr>
                <a:srgbClr val="000000"/>
              </a:buClr>
              <a:buSzPct val="100000"/>
              <a:buFont typeface="Arial" charse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7pPr>
            <a:lvl8pPr marL="3429000" indent="-228600" algn="ctr" defTabSz="454025" eaLnBrk="0" fontAlgn="base" hangingPunct="0">
              <a:spcBef>
                <a:spcPct val="0"/>
              </a:spcBef>
              <a:spcAft>
                <a:spcPct val="0"/>
              </a:spcAft>
              <a:buClr>
                <a:srgbClr val="000000"/>
              </a:buClr>
              <a:buSzPct val="100000"/>
              <a:buFont typeface="Arial" charse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8pPr>
            <a:lvl9pPr marL="3886200" indent="-228600" algn="ctr" defTabSz="454025" eaLnBrk="0" fontAlgn="base" hangingPunct="0">
              <a:spcBef>
                <a:spcPct val="0"/>
              </a:spcBef>
              <a:spcAft>
                <a:spcPct val="0"/>
              </a:spcAft>
              <a:buClr>
                <a:srgbClr val="000000"/>
              </a:buClr>
              <a:buSzPct val="100000"/>
              <a:buFont typeface="Arial" charset="0"/>
              <a:tabLst>
                <a:tab pos="0" algn="l"/>
                <a:tab pos="454025" algn="l"/>
                <a:tab pos="911225" algn="l"/>
                <a:tab pos="1365250" algn="l"/>
                <a:tab pos="1824038" algn="l"/>
                <a:tab pos="2276475" algn="l"/>
                <a:tab pos="2733675" algn="l"/>
                <a:tab pos="3187700" algn="l"/>
                <a:tab pos="3643313" algn="l"/>
                <a:tab pos="4098925" algn="l"/>
                <a:tab pos="4554538" algn="l"/>
                <a:tab pos="5010150" algn="l"/>
                <a:tab pos="5467350" algn="l"/>
                <a:tab pos="5921375" algn="l"/>
                <a:tab pos="6376988" algn="l"/>
                <a:tab pos="6831013" algn="l"/>
                <a:tab pos="7288213" algn="l"/>
                <a:tab pos="7742238" algn="l"/>
                <a:tab pos="8199438" algn="l"/>
                <a:tab pos="8655050" algn="l"/>
                <a:tab pos="9110663" algn="l"/>
              </a:tabLst>
              <a:defRPr sz="1600">
                <a:solidFill>
                  <a:srgbClr val="000000"/>
                </a:solidFill>
                <a:latin typeface="Arial" charset="0"/>
                <a:ea typeface="Arial" charset="0"/>
                <a:cs typeface="Arial" charset="0"/>
              </a:defRPr>
            </a:lvl9pPr>
          </a:lstStyle>
          <a:p>
            <a:pPr algn="r" eaLnBrk="1" hangingPunct="1">
              <a:lnSpc>
                <a:spcPct val="90000"/>
              </a:lnSpc>
              <a:spcBef>
                <a:spcPct val="50000"/>
              </a:spcBef>
            </a:pPr>
            <a:fld id="{FFCE4725-DC39-0A42-91A0-B3E0FD3A75C4}" type="slidenum">
              <a:rPr lang="en-GB" sz="1000" b="1">
                <a:ea typeface="MS PGothic" charset="0"/>
                <a:cs typeface="MS PGothic" charset="0"/>
              </a:rPr>
              <a:pPr algn="r" eaLnBrk="1" hangingPunct="1">
                <a:lnSpc>
                  <a:spcPct val="90000"/>
                </a:lnSpc>
                <a:spcBef>
                  <a:spcPct val="50000"/>
                </a:spcBef>
              </a:pPr>
              <a:t>4</a:t>
            </a:fld>
            <a:endParaRPr lang="en-GB" sz="1000" b="1" dirty="0">
              <a:ea typeface="MS PGothic" charset="0"/>
              <a:cs typeface="MS PGothic" charset="0"/>
            </a:endParaRPr>
          </a:p>
        </p:txBody>
      </p:sp>
      <p:sp>
        <p:nvSpPr>
          <p:cNvPr id="10246" name="Rectangle 3"/>
          <p:cNvSpPr>
            <a:spLocks noGrp="1" noRot="1" noChangeAspect="1" noChangeArrowheads="1" noTextEdit="1"/>
          </p:cNvSpPr>
          <p:nvPr>
            <p:ph type="sldImg"/>
          </p:nvPr>
        </p:nvSpPr>
        <p:spPr>
          <a:xfrm>
            <a:off x="1152525" y="681038"/>
            <a:ext cx="4556125" cy="3416300"/>
          </a:xfrm>
          <a:noFill/>
          <a:ln/>
          <a:extLst>
            <a:ext uri="{909E8E84-426E-40dd-AFC4-6F175D3DCCD1}">
              <a14:hiddenFill xmlns:a14="http://schemas.microsoft.com/office/drawing/2010/main">
                <a:solidFill>
                  <a:srgbClr val="FFFFFF"/>
                </a:solidFill>
              </a14:hiddenFill>
            </a:ext>
          </a:extLst>
        </p:spPr>
      </p:sp>
      <p:sp>
        <p:nvSpPr>
          <p:cNvPr id="10247" name="Text Box 4"/>
          <p:cNvSpPr txBox="1">
            <a:spLocks noGrp="1" noChangeArrowheads="1"/>
          </p:cNvSpPr>
          <p:nvPr>
            <p:ph type="body" idx="1"/>
          </p:nvPr>
        </p:nvSpPr>
        <p:spPr>
          <a:xfrm>
            <a:off x="685800" y="4325938"/>
            <a:ext cx="5486400" cy="4100512"/>
          </a:xfrm>
          <a:noFill/>
          <a:extLst>
            <a:ext uri="{909E8E84-426E-40dd-AFC4-6F175D3DCCD1}">
              <a14:hiddenFill xmlns:a14="http://schemas.microsoft.com/office/drawing/2010/main">
                <a:solidFill>
                  <a:srgbClr val="FFFFFF"/>
                </a:solidFill>
              </a14:hiddenFill>
            </a:ext>
          </a:extLst>
        </p:spPr>
        <p:txBody>
          <a:bodyPr wrap="none" lIns="90884" tIns="45443" rIns="90884" bIns="45443" anchor="ctr"/>
          <a:lstStyle>
            <a:lvl1pPr marL="125413" indent="-125413">
              <a:defRPr sz="1200">
                <a:solidFill>
                  <a:srgbClr val="000000"/>
                </a:solidFill>
                <a:latin typeface="Arial" charset="0"/>
                <a:ea typeface="ＭＳ Ｐゴシック" charset="0"/>
                <a:cs typeface="Arial" charset="0"/>
              </a:defRPr>
            </a:lvl1pPr>
            <a:lvl2pPr>
              <a:defRPr sz="1200">
                <a:solidFill>
                  <a:srgbClr val="000000"/>
                </a:solidFill>
                <a:latin typeface="Arial" charset="0"/>
                <a:ea typeface="Arial" charset="0"/>
                <a:cs typeface="Arial" charset="0"/>
              </a:defRPr>
            </a:lvl2pPr>
            <a:lvl3pPr>
              <a:defRPr sz="1200">
                <a:solidFill>
                  <a:srgbClr val="000000"/>
                </a:solidFill>
                <a:latin typeface="Arial" charset="0"/>
                <a:ea typeface="Arial" charset="0"/>
                <a:cs typeface="Arial" charset="0"/>
              </a:defRPr>
            </a:lvl3pPr>
            <a:lvl4pPr>
              <a:defRPr sz="1200">
                <a:solidFill>
                  <a:srgbClr val="000000"/>
                </a:solidFill>
                <a:latin typeface="Arial" charset="0"/>
                <a:ea typeface="Arial" charset="0"/>
                <a:cs typeface="Arial" charset="0"/>
              </a:defRPr>
            </a:lvl4pPr>
            <a:lvl5pPr>
              <a:defRPr sz="1200">
                <a:solidFill>
                  <a:srgbClr val="000000"/>
                </a:solidFill>
                <a:latin typeface="Arial" charset="0"/>
                <a:ea typeface="Arial" charset="0"/>
                <a:cs typeface="Arial" charset="0"/>
              </a:defRPr>
            </a:lvl5pPr>
            <a:lvl6pPr marL="2514600" indent="-228600" defTabSz="449263" eaLnBrk="0" fontAlgn="base" hangingPunct="0">
              <a:spcBef>
                <a:spcPct val="30000"/>
              </a:spcBef>
              <a:spcAft>
                <a:spcPct val="0"/>
              </a:spcAft>
              <a:buClr>
                <a:srgbClr val="000000"/>
              </a:buClr>
              <a:buSzPct val="100000"/>
              <a:buFont typeface="Arial" charset="0"/>
              <a:defRPr sz="1200">
                <a:solidFill>
                  <a:srgbClr val="000000"/>
                </a:solidFill>
                <a:latin typeface="Arial" charset="0"/>
                <a:ea typeface="Arial" charset="0"/>
                <a:cs typeface="Arial" charset="0"/>
              </a:defRPr>
            </a:lvl6pPr>
            <a:lvl7pPr marL="2971800" indent="-228600" defTabSz="449263" eaLnBrk="0" fontAlgn="base" hangingPunct="0">
              <a:spcBef>
                <a:spcPct val="30000"/>
              </a:spcBef>
              <a:spcAft>
                <a:spcPct val="0"/>
              </a:spcAft>
              <a:buClr>
                <a:srgbClr val="000000"/>
              </a:buClr>
              <a:buSzPct val="100000"/>
              <a:buFont typeface="Arial" charset="0"/>
              <a:defRPr sz="1200">
                <a:solidFill>
                  <a:srgbClr val="000000"/>
                </a:solidFill>
                <a:latin typeface="Arial" charset="0"/>
                <a:ea typeface="Arial" charset="0"/>
                <a:cs typeface="Arial" charset="0"/>
              </a:defRPr>
            </a:lvl7pPr>
            <a:lvl8pPr marL="3429000" indent="-228600" defTabSz="449263" eaLnBrk="0" fontAlgn="base" hangingPunct="0">
              <a:spcBef>
                <a:spcPct val="30000"/>
              </a:spcBef>
              <a:spcAft>
                <a:spcPct val="0"/>
              </a:spcAft>
              <a:buClr>
                <a:srgbClr val="000000"/>
              </a:buClr>
              <a:buSzPct val="100000"/>
              <a:buFont typeface="Arial" charset="0"/>
              <a:defRPr sz="1200">
                <a:solidFill>
                  <a:srgbClr val="000000"/>
                </a:solidFill>
                <a:latin typeface="Arial" charset="0"/>
                <a:ea typeface="Arial" charset="0"/>
                <a:cs typeface="Arial" charset="0"/>
              </a:defRPr>
            </a:lvl8pPr>
            <a:lvl9pPr marL="3886200" indent="-228600" defTabSz="449263" eaLnBrk="0" fontAlgn="base" hangingPunct="0">
              <a:spcBef>
                <a:spcPct val="30000"/>
              </a:spcBef>
              <a:spcAft>
                <a:spcPct val="0"/>
              </a:spcAft>
              <a:buClr>
                <a:srgbClr val="000000"/>
              </a:buClr>
              <a:buSzPct val="100000"/>
              <a:buFont typeface="Arial" charset="0"/>
              <a:defRPr sz="1200">
                <a:solidFill>
                  <a:srgbClr val="000000"/>
                </a:solidFill>
                <a:latin typeface="Arial" charset="0"/>
                <a:ea typeface="Arial" charset="0"/>
                <a:cs typeface="Arial" charset="0"/>
              </a:defRPr>
            </a:lvl9pPr>
          </a:lstStyle>
          <a:p>
            <a:pPr>
              <a:spcBef>
                <a:spcPct val="0"/>
              </a:spcBef>
            </a:pPr>
            <a:r>
              <a:rPr lang="en-US" dirty="0">
                <a:ea typeface="MS PGothic" charset="0"/>
                <a:cs typeface="MS PGothic" charset="0"/>
              </a:rPr>
              <a:t>The </a:t>
            </a:r>
            <a:r>
              <a:rPr lang="en-US" b="1" dirty="0">
                <a:ea typeface="MS PGothic" charset="0"/>
                <a:cs typeface="MS PGothic" charset="0"/>
              </a:rPr>
              <a:t>OSLC community continues to grow</a:t>
            </a:r>
            <a:r>
              <a:rPr lang="en-US" dirty="0">
                <a:ea typeface="MS PGothic" charset="0"/>
                <a:cs typeface="MS PGothic" charset="0"/>
              </a:rPr>
              <a:t>, not only in terms of participation and specifications, which are important indicators of future outcomes, but also in terms of </a:t>
            </a:r>
            <a:r>
              <a:rPr lang="en-US" b="1" dirty="0">
                <a:ea typeface="MS PGothic" charset="0"/>
                <a:cs typeface="MS PGothic" charset="0"/>
              </a:rPr>
              <a:t>implementations, and the software that can be integrated using OSLC</a:t>
            </a:r>
            <a:r>
              <a:rPr lang="en-US" dirty="0">
                <a:ea typeface="MS PGothic" charset="0"/>
                <a:cs typeface="MS PGothic" charset="0"/>
              </a:rPr>
              <a:t>, which </a:t>
            </a:r>
            <a:r>
              <a:rPr lang="en-US" b="1" dirty="0">
                <a:ea typeface="MS PGothic" charset="0"/>
                <a:cs typeface="MS PGothic" charset="0"/>
              </a:rPr>
              <a:t>highlights the value that can be (and is being) realized today!</a:t>
            </a:r>
          </a:p>
          <a:p>
            <a:pPr>
              <a:spcBef>
                <a:spcPct val="0"/>
              </a:spcBef>
            </a:pPr>
            <a:endParaRPr lang="en-US" dirty="0">
              <a:ea typeface="MS PGothic" charset="0"/>
              <a:cs typeface="MS PGothic" charset="0"/>
            </a:endParaRPr>
          </a:p>
          <a:p>
            <a:pPr>
              <a:spcBef>
                <a:spcPct val="0"/>
              </a:spcBef>
            </a:pPr>
            <a:r>
              <a:rPr lang="en-US" dirty="0">
                <a:ea typeface="MS PGothic" charset="0"/>
                <a:cs typeface="MS PGothic" charset="0"/>
              </a:rPr>
              <a:t>The </a:t>
            </a:r>
            <a:r>
              <a:rPr lang="en-US" b="1" dirty="0">
                <a:ea typeface="MS PGothic" charset="0"/>
                <a:cs typeface="MS PGothic" charset="0"/>
              </a:rPr>
              <a:t>Eclipse Lyo</a:t>
            </a:r>
            <a:r>
              <a:rPr lang="en-US" dirty="0">
                <a:ea typeface="MS PGothic" charset="0"/>
                <a:cs typeface="MS PGothic" charset="0"/>
              </a:rPr>
              <a:t> (pronounced “Leo”) project is providing the necessary infrastructure for all </a:t>
            </a:r>
            <a:r>
              <a:rPr lang="en-US" b="1" dirty="0">
                <a:ea typeface="MS PGothic" charset="0"/>
                <a:cs typeface="MS PGothic" charset="0"/>
              </a:rPr>
              <a:t>implementers to be successful</a:t>
            </a:r>
            <a:r>
              <a:rPr lang="en-US" dirty="0">
                <a:ea typeface="MS PGothic" charset="0"/>
                <a:cs typeface="MS PGothic" charset="0"/>
              </a:rPr>
              <a:t>. The </a:t>
            </a:r>
            <a:r>
              <a:rPr lang="en-US" b="1" dirty="0">
                <a:ea typeface="MS PGothic" charset="0"/>
                <a:cs typeface="MS PGothic" charset="0"/>
              </a:rPr>
              <a:t>test suites</a:t>
            </a:r>
            <a:r>
              <a:rPr lang="en-US" dirty="0">
                <a:ea typeface="MS PGothic" charset="0"/>
                <a:cs typeface="MS PGothic" charset="0"/>
              </a:rPr>
              <a:t> help implementers assess their implementation’s fidelity to the OSLC specifications, and </a:t>
            </a:r>
            <a:r>
              <a:rPr lang="en-US" b="1" dirty="0">
                <a:ea typeface="MS PGothic" charset="0"/>
                <a:cs typeface="MS PGothic" charset="0"/>
              </a:rPr>
              <a:t>play critical role in the effort to bring predictability to integrations</a:t>
            </a:r>
            <a:r>
              <a:rPr lang="en-US" dirty="0">
                <a:ea typeface="MS PGothic" charset="0"/>
                <a:cs typeface="MS PGothic" charset="0"/>
              </a:rPr>
              <a:t>.</a:t>
            </a:r>
          </a:p>
          <a:p>
            <a:pPr>
              <a:spcBef>
                <a:spcPct val="0"/>
              </a:spcBef>
            </a:pPr>
            <a:endParaRPr lang="en-US" dirty="0">
              <a:ea typeface="MS PGothic" charset="0"/>
              <a:cs typeface="MS PGothic" charset="0"/>
            </a:endParaRPr>
          </a:p>
          <a:p>
            <a:pPr>
              <a:spcBef>
                <a:spcPct val="0"/>
              </a:spcBef>
            </a:pPr>
            <a:r>
              <a:rPr lang="en-US" dirty="0">
                <a:ea typeface="MS PGothic" charset="0"/>
                <a:cs typeface="MS PGothic" charset="0"/>
              </a:rPr>
              <a:t>Having built on top of the architecture of the web, the </a:t>
            </a:r>
            <a:r>
              <a:rPr lang="en-US" b="1" dirty="0">
                <a:ea typeface="MS PGothic" charset="0"/>
                <a:cs typeface="MS PGothic" charset="0"/>
              </a:rPr>
              <a:t>OSLC community is contributing some of its core innovations back to W3C for standardization</a:t>
            </a:r>
            <a:r>
              <a:rPr lang="en-US" dirty="0">
                <a:ea typeface="MS PGothic" charset="0"/>
                <a:cs typeface="MS PGothic" charset="0"/>
              </a:rPr>
              <a:t>, </a:t>
            </a:r>
            <a:r>
              <a:rPr lang="en-US" b="1" dirty="0">
                <a:ea typeface="MS PGothic" charset="0"/>
                <a:cs typeface="MS PGothic" charset="0"/>
              </a:rPr>
              <a:t>and moving forward to address new challenges</a:t>
            </a:r>
            <a:r>
              <a:rPr lang="en-US" dirty="0">
                <a:ea typeface="MS PGothic" charset="0"/>
                <a:cs typeface="MS PGothic" charset="0"/>
              </a:rPr>
              <a:t> in ALM, PLM, DevOps, and beyond.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txBox="1">
            <a:spLocks noGrp="1"/>
          </p:cNvSpPr>
          <p:nvPr>
            <p:ph type="body" idx="1"/>
          </p:nvPr>
        </p:nvSpPr>
        <p:spPr>
          <a:noFill/>
        </p:spPr>
        <p:txBody>
          <a:bodyPr/>
          <a:lstStyle/>
          <a:p>
            <a:pPr eaLnBrk="1" hangingPunct="1"/>
            <a:r>
              <a:rPr lang="en-US" b="1" dirty="0"/>
              <a:t>Linking to </a:t>
            </a:r>
            <a:r>
              <a:rPr lang="en-US" dirty="0"/>
              <a:t>application lifecycle </a:t>
            </a:r>
            <a:r>
              <a:rPr lang="en-US" b="1" dirty="0"/>
              <a:t>data where it is created</a:t>
            </a:r>
            <a:r>
              <a:rPr lang="en-US" dirty="0"/>
              <a:t>, instead of copying and synchronizing between tools, </a:t>
            </a:r>
            <a:r>
              <a:rPr lang="en-US" b="1" dirty="0"/>
              <a:t>is the key insight of OSLC.</a:t>
            </a:r>
          </a:p>
          <a:p>
            <a:pPr eaLnBrk="1" hangingPunct="1"/>
            <a:r>
              <a:rPr lang="en-US" dirty="0"/>
              <a:t>Doing so using </a:t>
            </a:r>
            <a:r>
              <a:rPr lang="en-US" b="1" dirty="0"/>
              <a:t>standard interfaces</a:t>
            </a:r>
            <a:r>
              <a:rPr lang="en-US" dirty="0"/>
              <a:t>, on top of a </a:t>
            </a:r>
            <a:r>
              <a:rPr lang="en-US" b="1" dirty="0"/>
              <a:t>proven architecture</a:t>
            </a:r>
            <a:r>
              <a:rPr lang="en-US" dirty="0"/>
              <a:t>, has helped many </a:t>
            </a:r>
            <a:r>
              <a:rPr lang="en-US" b="1" dirty="0"/>
              <a:t>realize the value of OSLC</a:t>
            </a:r>
            <a:r>
              <a:rPr lang="en-US" dirty="0"/>
              <a:t> already.</a:t>
            </a:r>
          </a:p>
          <a:p>
            <a:pPr eaLnBrk="1" hangingPunct="1"/>
            <a:endParaRPr lang="en-US" dirty="0"/>
          </a:p>
          <a:p>
            <a:pPr eaLnBrk="1" hangingPunct="1"/>
            <a:r>
              <a:rPr lang="en-US" b="1" dirty="0"/>
              <a:t>With OSLC</a:t>
            </a:r>
            <a:r>
              <a:rPr lang="en-US" dirty="0"/>
              <a:t>, instead of worrying about integrating specific tools, </a:t>
            </a:r>
            <a:r>
              <a:rPr lang="en-US" b="1" dirty="0"/>
              <a:t>we focus on composing a set of capabilities.</a:t>
            </a:r>
          </a:p>
          <a:p>
            <a:endParaRPr lang="en-US" dirty="0"/>
          </a:p>
        </p:txBody>
      </p:sp>
      <p:sp>
        <p:nvSpPr>
          <p:cNvPr id="11268" name="Slide Number Placeholder 3"/>
          <p:cNvSpPr>
            <a:spLocks noGrp="1"/>
          </p:cNvSpPr>
          <p:nvPr>
            <p:ph type="sldNum" sz="quarter" idx="5"/>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ＭＳ Ｐゴシック"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9pPr>
          </a:lstStyle>
          <a:p>
            <a:pPr eaLnBrk="1" hangingPunct="1"/>
            <a:fld id="{3FF4428D-BD84-BE4F-B9AA-BC9D30F7E39E}" type="slidenum">
              <a:rPr lang="en-GB" sz="1000"/>
              <a:pPr eaLnBrk="1" hangingPunct="1"/>
              <a:t>9</a:t>
            </a:fld>
            <a:endParaRPr lang="en-GB" sz="1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txBox="1">
            <a:spLocks noGrp="1"/>
          </p:cNvSpPr>
          <p:nvPr>
            <p:ph type="body" idx="1"/>
          </p:nvPr>
        </p:nvSpPr>
        <p:spPr>
          <a:noFill/>
        </p:spPr>
        <p:txBody>
          <a:bodyPr/>
          <a:lstStyle/>
          <a:p>
            <a:endParaRPr lang="en-US" dirty="0"/>
          </a:p>
        </p:txBody>
      </p:sp>
      <p:sp>
        <p:nvSpPr>
          <p:cNvPr id="11268" name="Slide Number Placeholder 3"/>
          <p:cNvSpPr>
            <a:spLocks noGrp="1"/>
          </p:cNvSpPr>
          <p:nvPr>
            <p:ph type="sldNum" sz="quarter" idx="5"/>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ＭＳ Ｐゴシック"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charset="0"/>
                <a:ea typeface="Arial" charset="0"/>
                <a:cs typeface="Arial" charset="0"/>
              </a:defRPr>
            </a:lvl9pPr>
          </a:lstStyle>
          <a:p>
            <a:pPr eaLnBrk="1" hangingPunct="1"/>
            <a:fld id="{3FF4428D-BD84-BE4F-B9AA-BC9D30F7E39E}" type="slidenum">
              <a:rPr lang="en-GB" sz="1000"/>
              <a:pPr eaLnBrk="1" hangingPunct="1"/>
              <a:t>11</a:t>
            </a:fld>
            <a:endParaRPr lang="en-GB" sz="10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ibm_8bar_sp_cmy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88" y="77788"/>
            <a:ext cx="344487"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 y="5502275"/>
            <a:ext cx="4951413"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 name="Picture 2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89763" y="5938838"/>
            <a:ext cx="2046287"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7" name="Picture 26" descr="Picture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005388" y="0"/>
            <a:ext cx="4138612"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3" name="Rectangle 8"/>
          <p:cNvSpPr>
            <a:spLocks noGrp="1" noChangeArrowheads="1"/>
          </p:cNvSpPr>
          <p:nvPr>
            <p:ph type="ctrTitle"/>
          </p:nvPr>
        </p:nvSpPr>
        <p:spPr>
          <a:xfrm>
            <a:off x="180975" y="2024063"/>
            <a:ext cx="6819900" cy="357187"/>
          </a:xfrm>
        </p:spPr>
        <p:txBody>
          <a:bodyPr lIns="0" tIns="0" rIns="0" bIns="0"/>
          <a:lstStyle>
            <a:lvl1pPr>
              <a:defRPr sz="2600" smtClean="0"/>
            </a:lvl1pPr>
          </a:lstStyle>
          <a:p>
            <a:pPr lvl="0"/>
            <a:r>
              <a:rPr lang="en-US" noProof="0" smtClean="0"/>
              <a:t>Click to edit Master title style</a:t>
            </a:r>
          </a:p>
        </p:txBody>
      </p:sp>
      <p:sp>
        <p:nvSpPr>
          <p:cNvPr id="21524" name="Rectangle 9"/>
          <p:cNvSpPr>
            <a:spLocks noGrp="1" noChangeArrowheads="1"/>
          </p:cNvSpPr>
          <p:nvPr>
            <p:ph type="subTitle" idx="1"/>
          </p:nvPr>
        </p:nvSpPr>
        <p:spPr>
          <a:xfrm>
            <a:off x="180975" y="3676650"/>
            <a:ext cx="6796088" cy="244475"/>
          </a:xfrm>
        </p:spPr>
        <p:txBody>
          <a:bodyPr lIns="0" tIns="0" rIns="0" bIns="0"/>
          <a:lstStyle>
            <a:lvl1pPr marL="0" indent="0">
              <a:spcBef>
                <a:spcPct val="0"/>
              </a:spcBef>
              <a:buFont typeface="Wingdings" pitchFamily="2" charset="2"/>
              <a:buNone/>
              <a:defRPr smtClean="0"/>
            </a:lvl1pPr>
          </a:lstStyle>
          <a:p>
            <a:pPr lvl="0"/>
            <a:r>
              <a:rPr lang="en-US" noProof="0" smtClean="0"/>
              <a:t>Click to edit Master subtitle style</a:t>
            </a:r>
          </a:p>
        </p:txBody>
      </p:sp>
    </p:spTree>
    <p:extLst>
      <p:ext uri="{BB962C8B-B14F-4D97-AF65-F5344CB8AC3E}">
        <p14:creationId xmlns:p14="http://schemas.microsoft.com/office/powerpoint/2010/main" val="160950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63525" y="1598613"/>
            <a:ext cx="8705850" cy="1531188"/>
          </a:xfrm>
        </p:spPr>
        <p:txBody>
          <a:bodyPr/>
          <a:lstStyle>
            <a:lvl1pPr>
              <a:defRPr baseline="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6961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01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974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3.png"/><Relationship Id="rId9"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1026" name="Group 24"/>
          <p:cNvGrpSpPr>
            <a:grpSpLocks/>
          </p:cNvGrpSpPr>
          <p:nvPr userDrawn="1"/>
        </p:nvGrpSpPr>
        <p:grpSpPr bwMode="auto">
          <a:xfrm>
            <a:off x="6373813" y="5664200"/>
            <a:ext cx="2779712" cy="1203325"/>
            <a:chOff x="3908" y="3522"/>
            <a:chExt cx="1858" cy="804"/>
          </a:xfrm>
        </p:grpSpPr>
        <p:pic>
          <p:nvPicPr>
            <p:cNvPr id="1034" name="Picture 25"/>
            <p:cNvPicPr>
              <a:picLocks noChangeAspect="1" noChangeArrowheads="1"/>
            </p:cNvPicPr>
            <p:nvPr userDrawn="1"/>
          </p:nvPicPr>
          <p:blipFill>
            <a:blip r:embed="rId6">
              <a:extLst>
                <a:ext uri="{28A0092B-C50C-407E-A947-70E740481C1C}">
                  <a14:useLocalDpi xmlns:a14="http://schemas.microsoft.com/office/drawing/2010/main" val="0"/>
                </a:ext>
              </a:extLst>
            </a:blip>
            <a:srcRect l="10356" r="17572" b="14519"/>
            <a:stretch>
              <a:fillRect/>
            </a:stretch>
          </p:blipFill>
          <p:spPr bwMode="auto">
            <a:xfrm>
              <a:off x="4863" y="3522"/>
              <a:ext cx="903" cy="80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35" name="Picture 26"/>
            <p:cNvPicPr>
              <a:picLocks noChangeAspect="1" noChangeArrowheads="1"/>
            </p:cNvPicPr>
            <p:nvPr userDrawn="1"/>
          </p:nvPicPr>
          <p:blipFill>
            <a:blip r:embed="rId7">
              <a:extLst>
                <a:ext uri="{28A0092B-C50C-407E-A947-70E740481C1C}">
                  <a14:useLocalDpi xmlns:a14="http://schemas.microsoft.com/office/drawing/2010/main" val="0"/>
                </a:ext>
              </a:extLst>
            </a:blip>
            <a:srcRect l="41129" t="89685" r="37149" b="1726"/>
            <a:stretch>
              <a:fillRect/>
            </a:stretch>
          </p:blipFill>
          <p:spPr bwMode="auto">
            <a:xfrm>
              <a:off x="3908" y="4030"/>
              <a:ext cx="959" cy="2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36" name="Rectangle 6"/>
            <p:cNvSpPr>
              <a:spLocks noChangeArrowheads="1"/>
            </p:cNvSpPr>
            <p:nvPr/>
          </p:nvSpPr>
          <p:spPr bwMode="black">
            <a:xfrm>
              <a:off x="4877" y="4208"/>
              <a:ext cx="86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r">
                <a:buClrTx/>
                <a:buSzTx/>
                <a:buFontTx/>
                <a:buNone/>
              </a:pPr>
              <a:r>
                <a:rPr lang="en-US" sz="600" dirty="0">
                  <a:solidFill>
                    <a:schemeClr val="bg1"/>
                  </a:solidFill>
                </a:rPr>
                <a:t>© 2012 IBM Corporation</a:t>
              </a:r>
            </a:p>
          </p:txBody>
        </p:sp>
      </p:grpSp>
      <p:sp>
        <p:nvSpPr>
          <p:cNvPr id="1027" name="Rectangle 8"/>
          <p:cNvSpPr>
            <a:spLocks noGrp="1" noChangeArrowheads="1"/>
          </p:cNvSpPr>
          <p:nvPr>
            <p:ph type="title"/>
          </p:nvPr>
        </p:nvSpPr>
        <p:spPr bwMode="auto">
          <a:xfrm>
            <a:off x="173038" y="627063"/>
            <a:ext cx="8789987" cy="393700"/>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GB"/>
              <a:t>Click to edit the title text format</a:t>
            </a:r>
          </a:p>
        </p:txBody>
      </p:sp>
      <p:sp>
        <p:nvSpPr>
          <p:cNvPr id="1028" name="Rectangle 9"/>
          <p:cNvSpPr>
            <a:spLocks noGrp="1" noChangeArrowheads="1"/>
          </p:cNvSpPr>
          <p:nvPr>
            <p:ph type="body" idx="1"/>
          </p:nvPr>
        </p:nvSpPr>
        <p:spPr bwMode="auto">
          <a:xfrm>
            <a:off x="176213" y="1435100"/>
            <a:ext cx="8783637" cy="974725"/>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GB"/>
              <a:t>Click to edit the outline text format</a:t>
            </a:r>
          </a:p>
          <a:p>
            <a:pPr lvl="1"/>
            <a:r>
              <a:rPr lang="en-GB"/>
              <a:t>Second outline level</a:t>
            </a:r>
          </a:p>
          <a:p>
            <a:pPr lvl="2"/>
            <a:r>
              <a:rPr lang="en-GB"/>
              <a:t>Third outline level</a:t>
            </a:r>
          </a:p>
        </p:txBody>
      </p:sp>
      <p:sp>
        <p:nvSpPr>
          <p:cNvPr id="2" name="Text Box 20"/>
          <p:cNvSpPr txBox="1">
            <a:spLocks noChangeArrowheads="1"/>
          </p:cNvSpPr>
          <p:nvPr/>
        </p:nvSpPr>
        <p:spPr bwMode="auto">
          <a:xfrm>
            <a:off x="38100" y="6604000"/>
            <a:ext cx="431800" cy="2143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l" eaLnBrk="1" hangingPunct="1">
              <a:spcBef>
                <a:spcPct val="50000"/>
              </a:spcBef>
            </a:pPr>
            <a:fld id="{95959FDE-0E16-634E-8514-714C8D5788E7}" type="slidenum">
              <a:rPr lang="en-US" sz="800">
                <a:solidFill>
                  <a:schemeClr val="tx1"/>
                </a:solidFill>
              </a:rPr>
              <a:pPr algn="l" eaLnBrk="1" hangingPunct="1">
                <a:spcBef>
                  <a:spcPct val="50000"/>
                </a:spcBef>
              </a:pPr>
              <a:t>‹#›</a:t>
            </a:fld>
            <a:endParaRPr lang="en-US" sz="800" dirty="0">
              <a:solidFill>
                <a:schemeClr val="tx1"/>
              </a:solidFill>
            </a:endParaRPr>
          </a:p>
        </p:txBody>
      </p:sp>
      <p:pic>
        <p:nvPicPr>
          <p:cNvPr id="1030" name="Picture 15" descr="INNOVATE12-CBM-72dpi"/>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31775" y="247650"/>
            <a:ext cx="14255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7" descr="R120_G137_B251-200"/>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280400" y="227013"/>
            <a:ext cx="5889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8"/>
          <p:cNvSpPr>
            <a:spLocks noChangeShapeType="1"/>
          </p:cNvSpPr>
          <p:nvPr userDrawn="1"/>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033" name="Text Box 21"/>
          <p:cNvSpPr txBox="1">
            <a:spLocks noChangeArrowheads="1"/>
          </p:cNvSpPr>
          <p:nvPr userDrawn="1"/>
        </p:nvSpPr>
        <p:spPr bwMode="auto">
          <a:xfrm>
            <a:off x="1625600" y="306388"/>
            <a:ext cx="39846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rgbClr val="000000"/>
                </a:solidFill>
                <a:latin typeface="Arial" charset="0"/>
                <a:cs typeface="Arial" charset="0"/>
              </a:defRPr>
            </a:lvl1pPr>
            <a:lvl2pPr marL="742950" indent="-285750" eaLnBrk="0" hangingPunct="0">
              <a:defRPr sz="1600">
                <a:solidFill>
                  <a:srgbClr val="000000"/>
                </a:solidFill>
                <a:latin typeface="Arial" charset="0"/>
                <a:cs typeface="Arial" charset="0"/>
              </a:defRPr>
            </a:lvl2pPr>
            <a:lvl3pPr marL="1143000" indent="-228600" eaLnBrk="0" hangingPunct="0">
              <a:defRPr sz="1600">
                <a:solidFill>
                  <a:srgbClr val="000000"/>
                </a:solidFill>
                <a:latin typeface="Arial" charset="0"/>
                <a:cs typeface="Arial" charset="0"/>
              </a:defRPr>
            </a:lvl3pPr>
            <a:lvl4pPr marL="1600200" indent="-228600" eaLnBrk="0" hangingPunct="0">
              <a:defRPr sz="1600">
                <a:solidFill>
                  <a:srgbClr val="000000"/>
                </a:solidFill>
                <a:latin typeface="Arial" charset="0"/>
                <a:cs typeface="Arial" charset="0"/>
              </a:defRPr>
            </a:lvl4pPr>
            <a:lvl5pPr marL="2057400" indent="-228600" eaLnBrk="0" hangingPunct="0">
              <a:defRPr sz="1600">
                <a:solidFill>
                  <a:srgbClr val="000000"/>
                </a:solidFill>
                <a:latin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cs typeface="Arial" charset="0"/>
              </a:defRPr>
            </a:lvl9pPr>
          </a:lstStyle>
          <a:p>
            <a:pPr algn="l" eaLnBrk="1" hangingPunct="1">
              <a:spcBef>
                <a:spcPct val="50000"/>
              </a:spcBef>
              <a:defRPr/>
            </a:pPr>
            <a:r>
              <a:rPr lang="en-US" sz="800" dirty="0" smtClean="0">
                <a:ea typeface="+mn-ea"/>
              </a:rPr>
              <a:t>The Premier Event for Software and Systems Innovation</a:t>
            </a:r>
          </a:p>
        </p:txBody>
      </p:sp>
    </p:spTree>
  </p:cSld>
  <p:clrMap bg1="lt1" tx1="dk1" bg2="lt2" tx2="dk2" accent1="accent1" accent2="accent2" accent3="accent3" accent4="accent4" accent5="accent5" accent6="accent6" hlink="hlink" folHlink="folHlink"/>
  <p:sldLayoutIdLst>
    <p:sldLayoutId id="2147483717" r:id="rId1"/>
    <p:sldLayoutId id="2147483714" r:id="rId2"/>
    <p:sldLayoutId id="2147483715" r:id="rId3"/>
    <p:sldLayoutId id="2147483716" r:id="rId4"/>
  </p:sldLayoutIdLst>
  <p:timing>
    <p:tnLst>
      <p:par>
        <p:cTn xmlns:p14="http://schemas.microsoft.com/office/powerpoint/2010/main" id="1" dur="indefinite" restart="never" nodeType="tmRoot"/>
      </p:par>
    </p:tnLst>
  </p:timing>
  <p:txStyles>
    <p:titleStyle>
      <a:lvl1pPr algn="l" defTabSz="449263" rtl="0" eaLnBrk="0" fontAlgn="base" hangingPunct="0">
        <a:lnSpc>
          <a:spcPct val="90000"/>
        </a:lnSpc>
        <a:spcBef>
          <a:spcPct val="0"/>
        </a:spcBef>
        <a:spcAft>
          <a:spcPct val="0"/>
        </a:spcAft>
        <a:buClr>
          <a:srgbClr val="7889FB"/>
        </a:buClr>
        <a:buSzPct val="100000"/>
        <a:buFont typeface="Arial" charset="0"/>
        <a:defRPr sz="2200">
          <a:solidFill>
            <a:srgbClr val="7889FB"/>
          </a:solidFill>
          <a:latin typeface="+mj-lt"/>
          <a:ea typeface="ＭＳ Ｐゴシック" charset="0"/>
          <a:cs typeface="+mj-cs"/>
        </a:defRPr>
      </a:lvl1pPr>
      <a:lvl2pPr algn="l" defTabSz="449263" rtl="0" eaLnBrk="0" fontAlgn="base" hangingPunct="0">
        <a:lnSpc>
          <a:spcPct val="90000"/>
        </a:lnSpc>
        <a:spcBef>
          <a:spcPct val="0"/>
        </a:spcBef>
        <a:spcAft>
          <a:spcPct val="0"/>
        </a:spcAft>
        <a:buClr>
          <a:srgbClr val="7889FB"/>
        </a:buClr>
        <a:buSzPct val="100000"/>
        <a:buFont typeface="Arial" charset="0"/>
        <a:defRPr sz="2200">
          <a:solidFill>
            <a:srgbClr val="7889FB"/>
          </a:solidFill>
          <a:latin typeface="Arial" charset="0"/>
          <a:ea typeface="ＭＳ Ｐゴシック" charset="0"/>
          <a:cs typeface="Arial" charset="0"/>
        </a:defRPr>
      </a:lvl2pPr>
      <a:lvl3pPr algn="l" defTabSz="449263" rtl="0" eaLnBrk="0" fontAlgn="base" hangingPunct="0">
        <a:lnSpc>
          <a:spcPct val="90000"/>
        </a:lnSpc>
        <a:spcBef>
          <a:spcPct val="0"/>
        </a:spcBef>
        <a:spcAft>
          <a:spcPct val="0"/>
        </a:spcAft>
        <a:buClr>
          <a:srgbClr val="7889FB"/>
        </a:buClr>
        <a:buSzPct val="100000"/>
        <a:buFont typeface="Arial" charset="0"/>
        <a:defRPr sz="2200">
          <a:solidFill>
            <a:srgbClr val="7889FB"/>
          </a:solidFill>
          <a:latin typeface="Arial" charset="0"/>
          <a:ea typeface="ＭＳ Ｐゴシック" charset="0"/>
          <a:cs typeface="Arial" charset="0"/>
        </a:defRPr>
      </a:lvl3pPr>
      <a:lvl4pPr algn="l" defTabSz="449263" rtl="0" eaLnBrk="0" fontAlgn="base" hangingPunct="0">
        <a:lnSpc>
          <a:spcPct val="90000"/>
        </a:lnSpc>
        <a:spcBef>
          <a:spcPct val="0"/>
        </a:spcBef>
        <a:spcAft>
          <a:spcPct val="0"/>
        </a:spcAft>
        <a:buClr>
          <a:srgbClr val="7889FB"/>
        </a:buClr>
        <a:buSzPct val="100000"/>
        <a:buFont typeface="Arial" charset="0"/>
        <a:defRPr sz="2200">
          <a:solidFill>
            <a:srgbClr val="7889FB"/>
          </a:solidFill>
          <a:latin typeface="Arial" charset="0"/>
          <a:ea typeface="ＭＳ Ｐゴシック" charset="0"/>
          <a:cs typeface="Arial" charset="0"/>
        </a:defRPr>
      </a:lvl4pPr>
      <a:lvl5pPr algn="l" defTabSz="449263" rtl="0" eaLnBrk="0" fontAlgn="base" hangingPunct="0">
        <a:lnSpc>
          <a:spcPct val="90000"/>
        </a:lnSpc>
        <a:spcBef>
          <a:spcPct val="0"/>
        </a:spcBef>
        <a:spcAft>
          <a:spcPct val="0"/>
        </a:spcAft>
        <a:buClr>
          <a:srgbClr val="7889FB"/>
        </a:buClr>
        <a:buSzPct val="100000"/>
        <a:buFont typeface="Arial" charset="0"/>
        <a:defRPr sz="2200">
          <a:solidFill>
            <a:srgbClr val="7889FB"/>
          </a:solidFill>
          <a:latin typeface="Arial" charset="0"/>
          <a:ea typeface="ＭＳ Ｐゴシック" charset="0"/>
          <a:cs typeface="Arial" charset="0"/>
        </a:defRPr>
      </a:lvl5pPr>
      <a:lvl6pPr marL="457200" algn="l" defTabSz="449263" rtl="0" fontAlgn="base">
        <a:lnSpc>
          <a:spcPct val="90000"/>
        </a:lnSpc>
        <a:spcBef>
          <a:spcPct val="0"/>
        </a:spcBef>
        <a:spcAft>
          <a:spcPct val="0"/>
        </a:spcAft>
        <a:buClr>
          <a:srgbClr val="7889FB"/>
        </a:buClr>
        <a:buSzPct val="100000"/>
        <a:buFont typeface="Arial" charset="0"/>
        <a:defRPr sz="2400">
          <a:solidFill>
            <a:srgbClr val="7889FB"/>
          </a:solidFill>
          <a:latin typeface="Arial" charset="0"/>
          <a:cs typeface="Arial" charset="0"/>
        </a:defRPr>
      </a:lvl6pPr>
      <a:lvl7pPr marL="914400" algn="l" defTabSz="449263" rtl="0" fontAlgn="base">
        <a:lnSpc>
          <a:spcPct val="90000"/>
        </a:lnSpc>
        <a:spcBef>
          <a:spcPct val="0"/>
        </a:spcBef>
        <a:spcAft>
          <a:spcPct val="0"/>
        </a:spcAft>
        <a:buClr>
          <a:srgbClr val="7889FB"/>
        </a:buClr>
        <a:buSzPct val="100000"/>
        <a:buFont typeface="Arial" charset="0"/>
        <a:defRPr sz="2400">
          <a:solidFill>
            <a:srgbClr val="7889FB"/>
          </a:solidFill>
          <a:latin typeface="Arial" charset="0"/>
          <a:cs typeface="Arial" charset="0"/>
        </a:defRPr>
      </a:lvl7pPr>
      <a:lvl8pPr marL="1371600" algn="l" defTabSz="449263" rtl="0" fontAlgn="base">
        <a:lnSpc>
          <a:spcPct val="90000"/>
        </a:lnSpc>
        <a:spcBef>
          <a:spcPct val="0"/>
        </a:spcBef>
        <a:spcAft>
          <a:spcPct val="0"/>
        </a:spcAft>
        <a:buClr>
          <a:srgbClr val="7889FB"/>
        </a:buClr>
        <a:buSzPct val="100000"/>
        <a:buFont typeface="Arial" charset="0"/>
        <a:defRPr sz="2400">
          <a:solidFill>
            <a:srgbClr val="7889FB"/>
          </a:solidFill>
          <a:latin typeface="Arial" charset="0"/>
          <a:cs typeface="Arial" charset="0"/>
        </a:defRPr>
      </a:lvl8pPr>
      <a:lvl9pPr marL="1828800" algn="l" defTabSz="449263" rtl="0" fontAlgn="base">
        <a:lnSpc>
          <a:spcPct val="90000"/>
        </a:lnSpc>
        <a:spcBef>
          <a:spcPct val="0"/>
        </a:spcBef>
        <a:spcAft>
          <a:spcPct val="0"/>
        </a:spcAft>
        <a:buClr>
          <a:srgbClr val="7889FB"/>
        </a:buClr>
        <a:buSzPct val="100000"/>
        <a:buFont typeface="Arial" charset="0"/>
        <a:defRPr sz="2400">
          <a:solidFill>
            <a:srgbClr val="7889FB"/>
          </a:solidFill>
          <a:latin typeface="Arial" charset="0"/>
          <a:cs typeface="Arial" charset="0"/>
        </a:defRPr>
      </a:lvl9pPr>
    </p:titleStyle>
    <p:bodyStyle>
      <a:lvl1pPr marL="188913" indent="-188913" algn="l" defTabSz="449263" rtl="0" eaLnBrk="0" fontAlgn="base" hangingPunct="0">
        <a:spcBef>
          <a:spcPct val="50000"/>
        </a:spcBef>
        <a:spcAft>
          <a:spcPct val="0"/>
        </a:spcAft>
        <a:buClr>
          <a:schemeClr val="tx1"/>
        </a:buClr>
        <a:buSzPct val="100000"/>
        <a:buFont typeface="Wingdings" charset="0"/>
        <a:buChar char=""/>
        <a:defRPr sz="1600">
          <a:solidFill>
            <a:srgbClr val="000000"/>
          </a:solidFill>
          <a:latin typeface="+mn-lt"/>
          <a:ea typeface="ＭＳ Ｐゴシック" charset="0"/>
          <a:cs typeface="+mn-cs"/>
        </a:defRPr>
      </a:lvl1pPr>
      <a:lvl2pPr marL="339725" indent="-149225" algn="l" defTabSz="449263" rtl="0" eaLnBrk="0" fontAlgn="base" hangingPunct="0">
        <a:spcBef>
          <a:spcPct val="50000"/>
        </a:spcBef>
        <a:spcAft>
          <a:spcPct val="0"/>
        </a:spcAft>
        <a:buClr>
          <a:schemeClr val="tx1"/>
        </a:buClr>
        <a:buSzPct val="100000"/>
        <a:buFont typeface="Arial" charset="0"/>
        <a:buChar char="–"/>
        <a:defRPr sz="1400">
          <a:solidFill>
            <a:srgbClr val="000000"/>
          </a:solidFill>
          <a:latin typeface="+mn-lt"/>
          <a:ea typeface="Arial" charset="0"/>
          <a:cs typeface="+mn-cs"/>
        </a:defRPr>
      </a:lvl2pPr>
      <a:lvl3pPr marL="479425" indent="-138113" algn="l" defTabSz="449263" rtl="0" eaLnBrk="0" fontAlgn="base" hangingPunct="0">
        <a:spcBef>
          <a:spcPct val="50000"/>
        </a:spcBef>
        <a:spcAft>
          <a:spcPct val="0"/>
        </a:spcAft>
        <a:buClr>
          <a:schemeClr val="tx1"/>
        </a:buClr>
        <a:buSzPct val="100000"/>
        <a:buChar char="•"/>
        <a:defRPr sz="1400">
          <a:solidFill>
            <a:srgbClr val="000000"/>
          </a:solidFill>
          <a:latin typeface="+mn-lt"/>
          <a:ea typeface="Arial" charset="0"/>
          <a:cs typeface="+mn-cs"/>
        </a:defRPr>
      </a:lvl3pPr>
      <a:lvl4pPr marL="630238" indent="-149225" algn="l" defTabSz="449263" rtl="0" eaLnBrk="0" fontAlgn="base" hangingPunct="0">
        <a:spcBef>
          <a:spcPts val="300"/>
        </a:spcBef>
        <a:spcAft>
          <a:spcPts val="300"/>
        </a:spcAft>
        <a:buClr>
          <a:schemeClr val="tx1"/>
        </a:buClr>
        <a:buSzPct val="100000"/>
        <a:buFont typeface="Arial" charset="0"/>
        <a:buChar char="–"/>
        <a:defRPr sz="1600">
          <a:solidFill>
            <a:srgbClr val="000000"/>
          </a:solidFill>
          <a:latin typeface="+mn-lt"/>
          <a:ea typeface="Arial" charset="0"/>
          <a:cs typeface="+mn-cs"/>
        </a:defRPr>
      </a:lvl4pPr>
      <a:lvl5pPr marL="1166813" indent="-228600" algn="l" defTabSz="449263" rtl="0" eaLnBrk="0" fontAlgn="base" hangingPunct="0">
        <a:spcBef>
          <a:spcPts val="300"/>
        </a:spcBef>
        <a:spcAft>
          <a:spcPts val="300"/>
        </a:spcAft>
        <a:buClr>
          <a:srgbClr val="7889FB"/>
        </a:buClr>
        <a:buSzPct val="100000"/>
        <a:buFont typeface="Arial" charset="0"/>
        <a:buChar char="–"/>
        <a:defRPr sz="1600">
          <a:solidFill>
            <a:srgbClr val="000000"/>
          </a:solidFill>
          <a:latin typeface="+mn-lt"/>
          <a:ea typeface="Arial" charset="0"/>
          <a:cs typeface="+mn-cs"/>
        </a:defRPr>
      </a:lvl5pPr>
      <a:lvl6pPr marL="1624013" indent="-228600" algn="l" defTabSz="449263" rtl="0" fontAlgn="base">
        <a:spcBef>
          <a:spcPts val="300"/>
        </a:spcBef>
        <a:spcAft>
          <a:spcPts val="300"/>
        </a:spcAft>
        <a:buClr>
          <a:srgbClr val="7889FB"/>
        </a:buClr>
        <a:buSzPct val="100000"/>
        <a:buFont typeface="Arial" charset="0"/>
        <a:buChar char="–"/>
        <a:defRPr sz="1600">
          <a:solidFill>
            <a:srgbClr val="000000"/>
          </a:solidFill>
          <a:latin typeface="+mn-lt"/>
          <a:cs typeface="+mn-cs"/>
        </a:defRPr>
      </a:lvl6pPr>
      <a:lvl7pPr marL="2081213" indent="-228600" algn="l" defTabSz="449263" rtl="0" fontAlgn="base">
        <a:spcBef>
          <a:spcPts val="300"/>
        </a:spcBef>
        <a:spcAft>
          <a:spcPts val="300"/>
        </a:spcAft>
        <a:buClr>
          <a:srgbClr val="7889FB"/>
        </a:buClr>
        <a:buSzPct val="100000"/>
        <a:buFont typeface="Arial" charset="0"/>
        <a:buChar char="–"/>
        <a:defRPr sz="1600">
          <a:solidFill>
            <a:srgbClr val="000000"/>
          </a:solidFill>
          <a:latin typeface="+mn-lt"/>
          <a:cs typeface="+mn-cs"/>
        </a:defRPr>
      </a:lvl7pPr>
      <a:lvl8pPr marL="2538413" indent="-228600" algn="l" defTabSz="449263" rtl="0" fontAlgn="base">
        <a:spcBef>
          <a:spcPts val="300"/>
        </a:spcBef>
        <a:spcAft>
          <a:spcPts val="300"/>
        </a:spcAft>
        <a:buClr>
          <a:srgbClr val="7889FB"/>
        </a:buClr>
        <a:buSzPct val="100000"/>
        <a:buFont typeface="Arial" charset="0"/>
        <a:buChar char="–"/>
        <a:defRPr sz="1600">
          <a:solidFill>
            <a:srgbClr val="000000"/>
          </a:solidFill>
          <a:latin typeface="+mn-lt"/>
          <a:cs typeface="+mn-cs"/>
        </a:defRPr>
      </a:lvl8pPr>
      <a:lvl9pPr marL="2995613" indent="-228600" algn="l" defTabSz="449263" rtl="0" fontAlgn="base">
        <a:spcBef>
          <a:spcPts val="300"/>
        </a:spcBef>
        <a:spcAft>
          <a:spcPts val="300"/>
        </a:spcAft>
        <a:buClr>
          <a:srgbClr val="7889FB"/>
        </a:buClr>
        <a:buSzPct val="100000"/>
        <a:buFont typeface="Arial" charset="0"/>
        <a:buChar char="–"/>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open-services.net/" TargetMode="External"/><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image" Target="../media/image15.wmf"/><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open-services.net/" TargetMode="External"/><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image" Target="../media/image15.wmf"/><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hyperlink" Target="http://www.w3.org/Submission/2012/02/" TargetMode="External"/><Relationship Id="rId12"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http://eclipse.org/lyo/" TargetMode="External"/><Relationship Id="rId9" Type="http://schemas.openxmlformats.org/officeDocument/2006/relationships/image" Target="../media/image16.png"/><Relationship Id="rId10"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name="IBM Innovate 2010 Session Track Template">
    <p:spTree>
      <p:nvGrpSpPr>
        <p:cNvPr id="1" name=""/>
        <p:cNvGrpSpPr/>
        <p:nvPr/>
      </p:nvGrpSpPr>
      <p:grpSpPr>
        <a:xfrm>
          <a:off x="0" y="0"/>
          <a:ext cx="0" cy="0"/>
          <a:chOff x="0" y="0"/>
          <a:chExt cx="0" cy="0"/>
        </a:xfrm>
      </p:grpSpPr>
      <p:sp>
        <p:nvSpPr>
          <p:cNvPr id="3074" name="Rectangle 11"/>
          <p:cNvSpPr>
            <a:spLocks noGrp="1" noChangeArrowheads="1"/>
          </p:cNvSpPr>
          <p:nvPr>
            <p:ph type="ctrTitle"/>
          </p:nvPr>
        </p:nvSpPr>
        <p:spPr>
          <a:xfrm>
            <a:off x="250425" y="3551921"/>
            <a:ext cx="8331763" cy="394980"/>
          </a:xfrm>
        </p:spPr>
        <p:txBody>
          <a:bodyPr/>
          <a:lstStyle/>
          <a:p>
            <a:r>
              <a:rPr lang="en-GB" sz="2800" b="1" dirty="0">
                <a:latin typeface="Arial" charset="0"/>
                <a:cs typeface="Arial" charset="0"/>
              </a:rPr>
              <a:t>OSLC </a:t>
            </a:r>
            <a:r>
              <a:rPr lang="en-GB" sz="2800" b="1" dirty="0" smtClean="0">
                <a:latin typeface="Arial" charset="0"/>
                <a:cs typeface="Arial" charset="0"/>
              </a:rPr>
              <a:t>SCM: Status and Way Forward</a:t>
            </a:r>
            <a:endParaRPr lang="en-GB" sz="2800" b="1" dirty="0">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8" y="627063"/>
            <a:ext cx="8789987" cy="402674"/>
          </a:xfrm>
        </p:spPr>
        <p:txBody>
          <a:bodyPr/>
          <a:lstStyle/>
          <a:p>
            <a:r>
              <a:rPr lang="en-US" dirty="0" smtClean="0"/>
              <a:t>Way Forward: Increase appeal while lowering cost</a:t>
            </a:r>
            <a:endParaRPr lang="en-US" dirty="0"/>
          </a:p>
        </p:txBody>
      </p:sp>
      <p:sp>
        <p:nvSpPr>
          <p:cNvPr id="3" name="Content Placeholder 2"/>
          <p:cNvSpPr>
            <a:spLocks noGrp="1"/>
          </p:cNvSpPr>
          <p:nvPr>
            <p:ph idx="1"/>
          </p:nvPr>
        </p:nvSpPr>
        <p:spPr>
          <a:xfrm>
            <a:off x="263525" y="1598613"/>
            <a:ext cx="8705850" cy="3985706"/>
          </a:xfrm>
        </p:spPr>
        <p:txBody>
          <a:bodyPr/>
          <a:lstStyle/>
          <a:p>
            <a:r>
              <a:rPr lang="en-US" dirty="0" smtClean="0"/>
              <a:t>Reduce the size and complexity of the spec</a:t>
            </a:r>
          </a:p>
          <a:p>
            <a:pPr lvl="1"/>
            <a:r>
              <a:rPr lang="en-US" dirty="0" smtClean="0"/>
              <a:t>Make more use of existing or developing standards such as the Basic Profile</a:t>
            </a:r>
          </a:p>
          <a:p>
            <a:pPr lvl="1"/>
            <a:r>
              <a:rPr lang="en-US" dirty="0" smtClean="0"/>
              <a:t>Make use of other existing vocabularies if appropriate</a:t>
            </a:r>
          </a:p>
          <a:p>
            <a:pPr lvl="1"/>
            <a:r>
              <a:rPr lang="en-US" dirty="0" smtClean="0"/>
              <a:t>Reduce the number of resource types and REST services required</a:t>
            </a:r>
          </a:p>
          <a:p>
            <a:pPr lvl="1"/>
            <a:endParaRPr lang="en-US" dirty="0"/>
          </a:p>
          <a:p>
            <a:r>
              <a:rPr lang="en-US" dirty="0" smtClean="0"/>
              <a:t>Broaden the scope from SCM to Configuration Management</a:t>
            </a:r>
          </a:p>
          <a:p>
            <a:pPr lvl="1"/>
            <a:r>
              <a:rPr lang="en-US" dirty="0" smtClean="0"/>
              <a:t>Rethink the scenarios</a:t>
            </a:r>
          </a:p>
          <a:p>
            <a:pPr lvl="1"/>
            <a:r>
              <a:rPr lang="en-US" dirty="0" smtClean="0"/>
              <a:t>Rewrite the spec language to avoid explicit references to files and directories</a:t>
            </a:r>
          </a:p>
          <a:p>
            <a:pPr lvl="1"/>
            <a:r>
              <a:rPr lang="en-US" dirty="0" smtClean="0"/>
              <a:t>Consider use cases from other domains</a:t>
            </a:r>
          </a:p>
          <a:p>
            <a:pPr lvl="1"/>
            <a:endParaRPr lang="en-US" dirty="0"/>
          </a:p>
          <a:p>
            <a:r>
              <a:rPr lang="en-US" dirty="0" smtClean="0"/>
              <a:t>Compatibility is desirable but not mandatory</a:t>
            </a:r>
          </a:p>
          <a:p>
            <a:pPr lvl="1"/>
            <a:endParaRPr lang="en-US" dirty="0"/>
          </a:p>
        </p:txBody>
      </p:sp>
    </p:spTree>
    <p:extLst>
      <p:ext uri="{BB962C8B-B14F-4D97-AF65-F5344CB8AC3E}">
        <p14:creationId xmlns:p14="http://schemas.microsoft.com/office/powerpoint/2010/main" val="150552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latin typeface="Arial" charset="0"/>
                <a:cs typeface="Arial" charset="0"/>
              </a:rPr>
              <a:t>OSLC’s Innovative Solution</a:t>
            </a:r>
          </a:p>
        </p:txBody>
      </p:sp>
      <p:grpSp>
        <p:nvGrpSpPr>
          <p:cNvPr id="2" name="Group 1"/>
          <p:cNvGrpSpPr/>
          <p:nvPr/>
        </p:nvGrpSpPr>
        <p:grpSpPr>
          <a:xfrm>
            <a:off x="138908" y="1463675"/>
            <a:ext cx="8886825" cy="4697413"/>
            <a:chOff x="0" y="1463675"/>
            <a:chExt cx="8886825" cy="4697413"/>
          </a:xfrm>
        </p:grpSpPr>
        <p:sp>
          <p:nvSpPr>
            <p:cNvPr id="6147" name="TextBox 41"/>
            <p:cNvSpPr txBox="1">
              <a:spLocks noChangeArrowheads="1"/>
            </p:cNvSpPr>
            <p:nvPr/>
          </p:nvSpPr>
          <p:spPr bwMode="auto">
            <a:xfrm>
              <a:off x="6391275" y="3967163"/>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Increased traceability</a:t>
              </a:r>
            </a:p>
          </p:txBody>
        </p:sp>
        <p:grpSp>
          <p:nvGrpSpPr>
            <p:cNvPr id="6148" name="Group 3"/>
            <p:cNvGrpSpPr>
              <a:grpSpLocks/>
            </p:cNvGrpSpPr>
            <p:nvPr/>
          </p:nvGrpSpPr>
          <p:grpSpPr bwMode="auto">
            <a:xfrm>
              <a:off x="1930400" y="1936750"/>
              <a:ext cx="5470525" cy="3844925"/>
              <a:chOff x="1180" y="929"/>
              <a:chExt cx="3446" cy="2422"/>
            </a:xfrm>
          </p:grpSpPr>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b="37823"/>
              <a:stretch>
                <a:fillRect/>
              </a:stretch>
            </p:blipFill>
            <p:spPr bwMode="auto">
              <a:xfrm>
                <a:off x="1180" y="929"/>
                <a:ext cx="3446" cy="233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solidFill>
                      <a:srgbClr val="FF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 useBgFill="1">
            <p:nvSpPr>
              <p:cNvPr id="7" name="Rectangle 5"/>
              <p:cNvSpPr>
                <a:spLocks noChangeArrowheads="1"/>
              </p:cNvSpPr>
              <p:nvPr/>
            </p:nvSpPr>
            <p:spPr bwMode="auto">
              <a:xfrm>
                <a:off x="1350" y="2119"/>
                <a:ext cx="164" cy="1165"/>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8" name="Rectangle 6"/>
              <p:cNvSpPr>
                <a:spLocks noChangeArrowheads="1"/>
              </p:cNvSpPr>
              <p:nvPr/>
            </p:nvSpPr>
            <p:spPr bwMode="auto">
              <a:xfrm>
                <a:off x="1486" y="3167"/>
                <a:ext cx="2514" cy="184"/>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9" name="Rectangle 7"/>
              <p:cNvSpPr>
                <a:spLocks noChangeArrowheads="1"/>
              </p:cNvSpPr>
              <p:nvPr/>
            </p:nvSpPr>
            <p:spPr bwMode="auto">
              <a:xfrm>
                <a:off x="3013" y="3126"/>
                <a:ext cx="86" cy="78"/>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10" name="Rectangle 8"/>
              <p:cNvSpPr>
                <a:spLocks noChangeArrowheads="1"/>
              </p:cNvSpPr>
              <p:nvPr/>
            </p:nvSpPr>
            <p:spPr bwMode="auto">
              <a:xfrm>
                <a:off x="3808" y="2122"/>
                <a:ext cx="164" cy="1165"/>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grpSp>
        <p:sp useBgFill="1">
          <p:nvSpPr>
            <p:cNvPr id="11" name="Rounded Rectangle 10"/>
            <p:cNvSpPr/>
            <p:nvPr/>
          </p:nvSpPr>
          <p:spPr>
            <a:xfrm>
              <a:off x="3714750" y="3281363"/>
              <a:ext cx="1143000" cy="304800"/>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None/>
                <a:defRPr/>
              </a:pPr>
              <a:endParaRPr lang="en-US" dirty="0"/>
            </a:p>
          </p:txBody>
        </p:sp>
        <p:sp useBgFill="1">
          <p:nvSpPr>
            <p:cNvPr id="12" name="Rounded Rectangle 11"/>
            <p:cNvSpPr/>
            <p:nvPr/>
          </p:nvSpPr>
          <p:spPr>
            <a:xfrm>
              <a:off x="3714750" y="3509963"/>
              <a:ext cx="1143000" cy="457200"/>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None/>
                <a:defRPr/>
              </a:pPr>
              <a:endParaRPr lang="en-US" dirty="0"/>
            </a:p>
          </p:txBody>
        </p:sp>
        <p:sp>
          <p:nvSpPr>
            <p:cNvPr id="6151" name="TextBox 6"/>
            <p:cNvSpPr txBox="1">
              <a:spLocks noChangeArrowheads="1"/>
            </p:cNvSpPr>
            <p:nvPr/>
          </p:nvSpPr>
          <p:spPr bwMode="auto">
            <a:xfrm>
              <a:off x="0" y="2516188"/>
              <a:ext cx="373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Architecture of the Web</a:t>
              </a:r>
            </a:p>
          </p:txBody>
        </p:sp>
        <p:sp>
          <p:nvSpPr>
            <p:cNvPr id="6152" name="TextBox 9"/>
            <p:cNvSpPr txBox="1">
              <a:spLocks noChangeArrowheads="1"/>
            </p:cNvSpPr>
            <p:nvPr/>
          </p:nvSpPr>
          <p:spPr bwMode="auto">
            <a:xfrm>
              <a:off x="330200" y="3297238"/>
              <a:ext cx="160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Linked Data </a:t>
              </a:r>
            </a:p>
          </p:txBody>
        </p:sp>
        <p:sp>
          <p:nvSpPr>
            <p:cNvPr id="6153" name="TextBox 7"/>
            <p:cNvSpPr txBox="1">
              <a:spLocks noChangeArrowheads="1"/>
            </p:cNvSpPr>
            <p:nvPr/>
          </p:nvSpPr>
          <p:spPr bwMode="auto">
            <a:xfrm>
              <a:off x="914400" y="57912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b="1" i="1" dirty="0">
                  <a:solidFill>
                    <a:schemeClr val="tx1"/>
                  </a:solidFill>
                  <a:latin typeface="Calibri" charset="0"/>
                  <a:ea typeface="MS PGothic" charset="0"/>
                  <a:cs typeface="MS PGothic" charset="0"/>
                </a:rPr>
                <a:t>Links to where the data lives as opposed to copying and synchronizing</a:t>
              </a:r>
            </a:p>
          </p:txBody>
        </p:sp>
        <p:pic>
          <p:nvPicPr>
            <p:cNvPr id="6154" name="Picture 2" descr="OSLC_FullCol_Tit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3052763"/>
              <a:ext cx="111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Box 36"/>
            <p:cNvSpPr txBox="1">
              <a:spLocks noChangeArrowheads="1"/>
            </p:cNvSpPr>
            <p:nvPr/>
          </p:nvSpPr>
          <p:spPr bwMode="auto">
            <a:xfrm>
              <a:off x="3567113" y="3043238"/>
              <a:ext cx="14097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b="1" dirty="0">
                  <a:solidFill>
                    <a:schemeClr val="tx1"/>
                  </a:solidFill>
                  <a:latin typeface="Calibri" charset="0"/>
                  <a:ea typeface="MS PGothic" charset="0"/>
                  <a:cs typeface="MS PGothic" charset="0"/>
                </a:rPr>
                <a:t>Linked Lifecycle Data</a:t>
              </a:r>
            </a:p>
            <a:p>
              <a:pPr eaLnBrk="1" hangingPunct="1"/>
              <a:r>
                <a:rPr lang="en-US" b="1" dirty="0">
                  <a:solidFill>
                    <a:schemeClr val="tx1"/>
                  </a:solidFill>
                  <a:latin typeface="Calibri" charset="0"/>
                  <a:ea typeface="MS PGothic" charset="0"/>
                  <a:cs typeface="MS PGothic" charset="0"/>
                </a:rPr>
                <a:t>(OSLC)</a:t>
              </a:r>
            </a:p>
          </p:txBody>
        </p:sp>
        <p:sp>
          <p:nvSpPr>
            <p:cNvPr id="6156" name="TextBox 39"/>
            <p:cNvSpPr txBox="1">
              <a:spLocks noChangeArrowheads="1"/>
            </p:cNvSpPr>
            <p:nvPr/>
          </p:nvSpPr>
          <p:spPr bwMode="auto">
            <a:xfrm>
              <a:off x="358775" y="404336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Increased reuse  </a:t>
              </a:r>
            </a:p>
          </p:txBody>
        </p:sp>
        <p:sp>
          <p:nvSpPr>
            <p:cNvPr id="6157" name="TextBox 40"/>
            <p:cNvSpPr txBox="1">
              <a:spLocks noChangeArrowheads="1"/>
            </p:cNvSpPr>
            <p:nvPr/>
          </p:nvSpPr>
          <p:spPr bwMode="auto">
            <a:xfrm>
              <a:off x="6102350" y="2516188"/>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Standard Interfaces </a:t>
              </a:r>
            </a:p>
          </p:txBody>
        </p:sp>
        <p:sp>
          <p:nvSpPr>
            <p:cNvPr id="6158" name="TextBox 42"/>
            <p:cNvSpPr txBox="1">
              <a:spLocks noChangeArrowheads="1"/>
            </p:cNvSpPr>
            <p:nvPr/>
          </p:nvSpPr>
          <p:spPr bwMode="auto">
            <a:xfrm>
              <a:off x="6677025" y="3248025"/>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Better visibility</a:t>
              </a:r>
            </a:p>
          </p:txBody>
        </p:sp>
        <p:sp>
          <p:nvSpPr>
            <p:cNvPr id="6159" name="TextBox 43"/>
            <p:cNvSpPr txBox="1">
              <a:spLocks noChangeArrowheads="1"/>
            </p:cNvSpPr>
            <p:nvPr/>
          </p:nvSpPr>
          <p:spPr bwMode="auto">
            <a:xfrm>
              <a:off x="5645150" y="4814888"/>
              <a:ext cx="2667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“Just Enough” integration</a:t>
              </a:r>
            </a:p>
          </p:txBody>
        </p:sp>
        <p:sp>
          <p:nvSpPr>
            <p:cNvPr id="6160" name="TextBox 39"/>
            <p:cNvSpPr txBox="1">
              <a:spLocks noChangeArrowheads="1"/>
            </p:cNvSpPr>
            <p:nvPr/>
          </p:nvSpPr>
          <p:spPr bwMode="auto">
            <a:xfrm>
              <a:off x="585788" y="4926013"/>
              <a:ext cx="298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Decreased maintenance costs</a:t>
              </a:r>
            </a:p>
          </p:txBody>
        </p:sp>
        <p:sp>
          <p:nvSpPr>
            <p:cNvPr id="6161" name="TextBox 1"/>
            <p:cNvSpPr txBox="1">
              <a:spLocks noChangeArrowheads="1"/>
            </p:cNvSpPr>
            <p:nvPr/>
          </p:nvSpPr>
          <p:spPr bwMode="auto">
            <a:xfrm>
              <a:off x="914400" y="1463675"/>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rPr>
                <a:t>Users can work across the integration without leaving their favorite tool </a:t>
              </a:r>
            </a:p>
          </p:txBody>
        </p:sp>
      </p:grpSp>
      <p:sp>
        <p:nvSpPr>
          <p:cNvPr id="3" name="TextBox 2"/>
          <p:cNvSpPr txBox="1"/>
          <p:nvPr/>
        </p:nvSpPr>
        <p:spPr>
          <a:xfrm>
            <a:off x="69451" y="1190538"/>
            <a:ext cx="8949289" cy="5049869"/>
          </a:xfrm>
          <a:prstGeom prst="rect">
            <a:avLst/>
          </a:prstGeom>
          <a:solidFill>
            <a:schemeClr val="accent3">
              <a:alpha val="88000"/>
            </a:schemeClr>
          </a:solidFill>
        </p:spPr>
        <p:txBody>
          <a:bodyPr wrap="square" rtlCol="0" anchor="ctr" anchorCtr="0">
            <a:noAutofit/>
          </a:bodyPr>
          <a:lstStyle/>
          <a:p>
            <a:pPr>
              <a:lnSpc>
                <a:spcPct val="150000"/>
              </a:lnSpc>
            </a:pPr>
            <a:r>
              <a:rPr lang="en-US" sz="2800" b="1" i="1" dirty="0" smtClean="0"/>
              <a:t>Configuration Management</a:t>
            </a:r>
          </a:p>
          <a:p>
            <a:pPr>
              <a:lnSpc>
                <a:spcPct val="150000"/>
              </a:lnSpc>
            </a:pPr>
            <a:r>
              <a:rPr lang="en-US" sz="2000" b="1" dirty="0" smtClean="0"/>
              <a:t>includes the management of</a:t>
            </a:r>
          </a:p>
          <a:p>
            <a:pPr>
              <a:lnSpc>
                <a:spcPct val="150000"/>
              </a:lnSpc>
            </a:pPr>
            <a:r>
              <a:rPr lang="en-US" sz="2000" b="1" dirty="0" smtClean="0"/>
              <a:t>the state of a set of resources</a:t>
            </a:r>
          </a:p>
          <a:p>
            <a:pPr>
              <a:lnSpc>
                <a:spcPct val="150000"/>
              </a:lnSpc>
            </a:pPr>
            <a:r>
              <a:rPr lang="en-US" sz="2000" b="1" dirty="0" smtClean="0"/>
              <a:t>and</a:t>
            </a:r>
          </a:p>
          <a:p>
            <a:pPr>
              <a:lnSpc>
                <a:spcPct val="150000"/>
              </a:lnSpc>
            </a:pPr>
            <a:r>
              <a:rPr lang="en-US" sz="2000" b="1" dirty="0" smtClean="0"/>
              <a:t>the links between them</a:t>
            </a:r>
            <a:endParaRPr lang="en-US" sz="2000" b="1" dirty="0"/>
          </a:p>
        </p:txBody>
      </p:sp>
    </p:spTree>
    <p:extLst>
      <p:ext uri="{BB962C8B-B14F-4D97-AF65-F5344CB8AC3E}">
        <p14:creationId xmlns:p14="http://schemas.microsoft.com/office/powerpoint/2010/main" val="12734642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8" y="627063"/>
            <a:ext cx="8789987" cy="402674"/>
          </a:xfrm>
        </p:spPr>
        <p:txBody>
          <a:bodyPr/>
          <a:lstStyle/>
          <a:p>
            <a:r>
              <a:rPr lang="en-US" dirty="0" smtClean="0"/>
              <a:t>Possible new driving scenario: cross-tool baselines</a:t>
            </a:r>
            <a:endParaRPr lang="en-US" dirty="0"/>
          </a:p>
        </p:txBody>
      </p:sp>
      <p:sp>
        <p:nvSpPr>
          <p:cNvPr id="3" name="Content Placeholder 2"/>
          <p:cNvSpPr>
            <a:spLocks noGrp="1"/>
          </p:cNvSpPr>
          <p:nvPr>
            <p:ph idx="1"/>
          </p:nvPr>
        </p:nvSpPr>
        <p:spPr>
          <a:xfrm>
            <a:off x="263525" y="1598613"/>
            <a:ext cx="8705850" cy="1692771"/>
          </a:xfrm>
        </p:spPr>
        <p:txBody>
          <a:bodyPr/>
          <a:lstStyle/>
          <a:p>
            <a:r>
              <a:rPr lang="en-US" dirty="0" smtClean="0"/>
              <a:t>As a user of a set of tools from several vendors including but not limited to IBM and Rational, I want to establish a consistent snapshot of the </a:t>
            </a:r>
            <a:r>
              <a:rPr lang="en-US" dirty="0"/>
              <a:t>state of resources </a:t>
            </a:r>
            <a:r>
              <a:rPr lang="en-US" dirty="0" smtClean="0"/>
              <a:t>(a </a:t>
            </a:r>
            <a:r>
              <a:rPr lang="en-US" i="1" dirty="0" smtClean="0"/>
              <a:t>baseline)</a:t>
            </a:r>
            <a:r>
              <a:rPr lang="en-US" dirty="0" smtClean="0"/>
              <a:t> across all those tools, so that I can record this state for future review and audit.</a:t>
            </a:r>
          </a:p>
          <a:p>
            <a:r>
              <a:rPr lang="en-US" dirty="0" smtClean="0"/>
              <a:t>As a user of these tools, I want to be have traceability of changes across them so that I can determine whether or not a given set of changes (a </a:t>
            </a:r>
            <a:r>
              <a:rPr lang="en-US" i="1" dirty="0" smtClean="0"/>
              <a:t>change set</a:t>
            </a:r>
            <a:r>
              <a:rPr lang="en-US" dirty="0" smtClean="0"/>
              <a:t>) is or is not included in a given baseline</a:t>
            </a:r>
            <a:endParaRPr lang="en-US" dirty="0"/>
          </a:p>
        </p:txBody>
      </p:sp>
    </p:spTree>
    <p:extLst>
      <p:ext uri="{BB962C8B-B14F-4D97-AF65-F5344CB8AC3E}">
        <p14:creationId xmlns:p14="http://schemas.microsoft.com/office/powerpoint/2010/main" val="1122136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8" y="627063"/>
            <a:ext cx="8789987" cy="402674"/>
          </a:xfrm>
        </p:spPr>
        <p:txBody>
          <a:bodyPr/>
          <a:lstStyle/>
          <a:p>
            <a:r>
              <a:rPr lang="en-US" dirty="0" smtClean="0"/>
              <a:t>Structure of revised spec</a:t>
            </a:r>
            <a:endParaRPr lang="en-US" dirty="0"/>
          </a:p>
        </p:txBody>
      </p:sp>
      <p:sp>
        <p:nvSpPr>
          <p:cNvPr id="3" name="Content Placeholder 2"/>
          <p:cNvSpPr>
            <a:spLocks noGrp="1"/>
          </p:cNvSpPr>
          <p:nvPr>
            <p:ph idx="1"/>
          </p:nvPr>
        </p:nvSpPr>
        <p:spPr>
          <a:xfrm>
            <a:off x="263525" y="1598613"/>
            <a:ext cx="8705850" cy="3216265"/>
          </a:xfrm>
        </p:spPr>
        <p:txBody>
          <a:bodyPr/>
          <a:lstStyle/>
          <a:p>
            <a:r>
              <a:rPr lang="en-US" dirty="0" smtClean="0"/>
              <a:t>Define or reference a simple versioning model, where that model is sharable across OSLC domains, and addresses the use cases of the PLM-ALM workgroup</a:t>
            </a:r>
          </a:p>
          <a:p>
            <a:r>
              <a:rPr lang="en-US" dirty="0" smtClean="0"/>
              <a:t>Define a baseline as a composite or aggregate that wraps baselines/snapshots/etc. from one or more specific providers into a provider-neutral resource that delegates all operations down to the provider that owns the subject resource</a:t>
            </a:r>
          </a:p>
          <a:p>
            <a:r>
              <a:rPr lang="en-US" dirty="0" smtClean="0"/>
              <a:t>Similarly, define a change set as a provider-neutral unit describing the changes in this baseline</a:t>
            </a:r>
          </a:p>
          <a:p>
            <a:r>
              <a:rPr lang="en-US" dirty="0" smtClean="0"/>
              <a:t>Avoid defining other resource types; where possible, reuse basic profile resources and basic profile containers</a:t>
            </a:r>
          </a:p>
          <a:p>
            <a:pPr lvl="1"/>
            <a:r>
              <a:rPr lang="en-US" dirty="0" smtClean="0"/>
              <a:t>Basic profile supports standard REST operations on BPR and BPC resources: POST, GET, PUT, DELETE</a:t>
            </a:r>
          </a:p>
        </p:txBody>
      </p:sp>
    </p:spTree>
    <p:extLst>
      <p:ext uri="{BB962C8B-B14F-4D97-AF65-F5344CB8AC3E}">
        <p14:creationId xmlns:p14="http://schemas.microsoft.com/office/powerpoint/2010/main" val="224177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8" y="627063"/>
            <a:ext cx="8789987" cy="402674"/>
          </a:xfrm>
        </p:spPr>
        <p:txBody>
          <a:bodyPr/>
          <a:lstStyle/>
          <a:p>
            <a:r>
              <a:rPr lang="en-US" dirty="0" smtClean="0"/>
              <a:t>Next steps</a:t>
            </a:r>
            <a:endParaRPr lang="en-US" dirty="0"/>
          </a:p>
        </p:txBody>
      </p:sp>
      <p:sp>
        <p:nvSpPr>
          <p:cNvPr id="3" name="Content Placeholder 2"/>
          <p:cNvSpPr>
            <a:spLocks noGrp="1"/>
          </p:cNvSpPr>
          <p:nvPr>
            <p:ph idx="1"/>
          </p:nvPr>
        </p:nvSpPr>
        <p:spPr>
          <a:xfrm>
            <a:off x="263525" y="1598613"/>
            <a:ext cx="8705850" cy="3108544"/>
          </a:xfrm>
        </p:spPr>
        <p:txBody>
          <a:bodyPr/>
          <a:lstStyle/>
          <a:p>
            <a:r>
              <a:rPr lang="en-US" dirty="0" smtClean="0"/>
              <a:t>Nick to write, and group to agree on:</a:t>
            </a:r>
          </a:p>
          <a:p>
            <a:pPr lvl="1"/>
            <a:r>
              <a:rPr lang="en-US" dirty="0" smtClean="0"/>
              <a:t>Formal statement of new scope (charter)</a:t>
            </a:r>
          </a:p>
          <a:p>
            <a:pPr lvl="1"/>
            <a:r>
              <a:rPr lang="en-US" dirty="0" smtClean="0"/>
              <a:t>Deliverables</a:t>
            </a:r>
          </a:p>
          <a:p>
            <a:pPr lvl="1"/>
            <a:r>
              <a:rPr lang="en-US" dirty="0" smtClean="0"/>
              <a:t>Expected milestones</a:t>
            </a:r>
          </a:p>
          <a:p>
            <a:r>
              <a:rPr lang="en-US" dirty="0" smtClean="0"/>
              <a:t>Rechartering</a:t>
            </a:r>
            <a:r>
              <a:rPr lang="en-US" dirty="0" smtClean="0"/>
              <a:t> submitted to OSLC Steering Committee</a:t>
            </a:r>
          </a:p>
          <a:p>
            <a:pPr lvl="1"/>
            <a:endParaRPr lang="en-US" dirty="0" smtClean="0"/>
          </a:p>
          <a:p>
            <a:r>
              <a:rPr lang="en-US" dirty="0" smtClean="0"/>
              <a:t>Meeting schedule agreed</a:t>
            </a:r>
          </a:p>
          <a:p>
            <a:pPr lvl="1"/>
            <a:r>
              <a:rPr lang="en-US" dirty="0" smtClean="0"/>
              <a:t>But note that OSLC guidelines require us to allow full participation via email</a:t>
            </a:r>
          </a:p>
          <a:p>
            <a:r>
              <a:rPr lang="en-US" dirty="0" smtClean="0"/>
              <a:t>Expansion / revision of workgroup membership</a:t>
            </a:r>
            <a:endParaRPr lang="en-US" dirty="0"/>
          </a:p>
        </p:txBody>
      </p:sp>
    </p:spTree>
    <p:extLst>
      <p:ext uri="{BB962C8B-B14F-4D97-AF65-F5344CB8AC3E}">
        <p14:creationId xmlns:p14="http://schemas.microsoft.com/office/powerpoint/2010/main" val="273667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007" y="2676574"/>
            <a:ext cx="8789987" cy="656590"/>
          </a:xfrm>
        </p:spPr>
        <p:txBody>
          <a:bodyPr/>
          <a:lstStyle/>
          <a:p>
            <a:pPr algn="ctr"/>
            <a:r>
              <a:rPr lang="en-US" sz="4000" b="1" dirty="0" smtClean="0"/>
              <a:t>Questions and Discussion</a:t>
            </a:r>
            <a:endParaRPr lang="en-US" sz="4000" b="1" dirty="0"/>
          </a:p>
        </p:txBody>
      </p:sp>
    </p:spTree>
    <p:extLst>
      <p:ext uri="{BB962C8B-B14F-4D97-AF65-F5344CB8AC3E}">
        <p14:creationId xmlns:p14="http://schemas.microsoft.com/office/powerpoint/2010/main" val="423709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457200" y="4156075"/>
            <a:ext cx="5303838"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sz="2000" b="1" dirty="0">
                <a:solidFill>
                  <a:schemeClr val="tx1"/>
                </a:solidFill>
                <a:ea typeface="MS PGothic" charset="0"/>
                <a:cs typeface="MS PGothic" charset="0"/>
              </a:rPr>
              <a:t>How does it work?</a:t>
            </a:r>
          </a:p>
        </p:txBody>
      </p:sp>
      <p:sp>
        <p:nvSpPr>
          <p:cNvPr id="17" name="Arc 16"/>
          <p:cNvSpPr>
            <a:spLocks/>
          </p:cNvSpPr>
          <p:nvPr/>
        </p:nvSpPr>
        <p:spPr bwMode="auto">
          <a:xfrm>
            <a:off x="4860925" y="1868488"/>
            <a:ext cx="4144963" cy="3911600"/>
          </a:xfrm>
          <a:custGeom>
            <a:avLst/>
            <a:gdLst>
              <a:gd name="T0" fmla="*/ 1017866 w 4206875"/>
              <a:gd name="T1" fmla="*/ 244453 h 4205288"/>
              <a:gd name="T2" fmla="*/ 2072879 w 4206875"/>
              <a:gd name="T3" fmla="*/ 1756002 h 4205288"/>
              <a:gd name="T4" fmla="*/ 937131 w 4206875"/>
              <a:gd name="T5" fmla="*/ 3224964 h 4205288"/>
              <a:gd name="T6" fmla="*/ 11796480 60000 65536"/>
              <a:gd name="T7" fmla="*/ 11796480 60000 65536"/>
              <a:gd name="T8" fmla="*/ 11796480 60000 65536"/>
              <a:gd name="T9" fmla="*/ 950946 w 4206875"/>
              <a:gd name="T10" fmla="*/ 0 h 4205288"/>
              <a:gd name="T11" fmla="*/ 4206875 w 4206875"/>
              <a:gd name="T12" fmla="*/ 4205288 h 4205288"/>
            </a:gdLst>
            <a:ahLst/>
            <a:cxnLst>
              <a:cxn ang="T6">
                <a:pos x="T0" y="T1"/>
              </a:cxn>
              <a:cxn ang="T7">
                <a:pos x="T2" y="T3"/>
              </a:cxn>
              <a:cxn ang="T8">
                <a:pos x="T4" y="T5"/>
              </a:cxn>
            </a:cxnLst>
            <a:rect l="T9" t="T10" r="T11" b="T12"/>
            <a:pathLst>
              <a:path w="4206875" h="4205288" stroke="0">
                <a:moveTo>
                  <a:pt x="1032872" y="292709"/>
                </a:moveTo>
                <a:lnTo>
                  <a:pt x="1032871" y="292708"/>
                </a:lnTo>
                <a:cubicBezTo>
                  <a:pt x="1357075" y="101088"/>
                  <a:pt x="1726802" y="-1"/>
                  <a:pt x="2103438" y="-1"/>
                </a:cubicBezTo>
                <a:cubicBezTo>
                  <a:pt x="3265134" y="0"/>
                  <a:pt x="4206876" y="941385"/>
                  <a:pt x="4206876" y="2102644"/>
                </a:cubicBezTo>
                <a:cubicBezTo>
                  <a:pt x="4206876" y="3263902"/>
                  <a:pt x="3265134" y="4205288"/>
                  <a:pt x="2103438" y="4205288"/>
                </a:cubicBezTo>
                <a:cubicBezTo>
                  <a:pt x="1693996" y="4205287"/>
                  <a:pt x="1293455" y="4085836"/>
                  <a:pt x="950942" y="3861583"/>
                </a:cubicBezTo>
                <a:lnTo>
                  <a:pt x="2103438" y="2102644"/>
                </a:lnTo>
                <a:lnTo>
                  <a:pt x="1032872" y="292709"/>
                </a:lnTo>
                <a:close/>
              </a:path>
              <a:path w="4206875" h="4205288" fill="none">
                <a:moveTo>
                  <a:pt x="1032872" y="292709"/>
                </a:moveTo>
                <a:lnTo>
                  <a:pt x="1032871" y="292708"/>
                </a:lnTo>
                <a:cubicBezTo>
                  <a:pt x="1357075" y="101088"/>
                  <a:pt x="1726802" y="-1"/>
                  <a:pt x="2103438" y="-1"/>
                </a:cubicBezTo>
                <a:cubicBezTo>
                  <a:pt x="3265134" y="0"/>
                  <a:pt x="4206876" y="941385"/>
                  <a:pt x="4206876" y="2102644"/>
                </a:cubicBezTo>
                <a:cubicBezTo>
                  <a:pt x="4206876" y="3263902"/>
                  <a:pt x="3265134" y="4205288"/>
                  <a:pt x="2103438" y="4205288"/>
                </a:cubicBezTo>
                <a:cubicBezTo>
                  <a:pt x="1693996" y="4205287"/>
                  <a:pt x="1293455" y="4085836"/>
                  <a:pt x="950942" y="3861583"/>
                </a:cubicBezTo>
              </a:path>
            </a:pathLst>
          </a:custGeom>
          <a:noFill/>
          <a:ln w="25400" cap="flat" cmpd="sng">
            <a:solidFill>
              <a:schemeClr val="accent1"/>
            </a:solidFill>
            <a:prstDash val="solid"/>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00" name="AutoShape 4"/>
          <p:cNvSpPr>
            <a:spLocks noChangeArrowheads="1"/>
          </p:cNvSpPr>
          <p:nvPr/>
        </p:nvSpPr>
        <p:spPr bwMode="hidden">
          <a:xfrm flipV="1">
            <a:off x="5230813" y="2166938"/>
            <a:ext cx="184150" cy="1495425"/>
          </a:xfrm>
          <a:prstGeom prst="star4">
            <a:avLst>
              <a:gd name="adj" fmla="val 125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p>
            <a:endParaRPr lang="en-US" dirty="0">
              <a:solidFill>
                <a:schemeClr val="hlink"/>
              </a:solidFill>
            </a:endParaRPr>
          </a:p>
        </p:txBody>
      </p:sp>
      <p:sp>
        <p:nvSpPr>
          <p:cNvPr id="4101" name="AutoShape 5"/>
          <p:cNvSpPr>
            <a:spLocks noChangeArrowheads="1"/>
          </p:cNvSpPr>
          <p:nvPr/>
        </p:nvSpPr>
        <p:spPr bwMode="hidden">
          <a:xfrm flipV="1">
            <a:off x="1450975" y="2166938"/>
            <a:ext cx="211138" cy="1495425"/>
          </a:xfrm>
          <a:prstGeom prst="star4">
            <a:avLst>
              <a:gd name="adj" fmla="val 125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p>
            <a:endParaRPr lang="en-US" dirty="0">
              <a:solidFill>
                <a:schemeClr val="hlink"/>
              </a:solidFill>
            </a:endParaRPr>
          </a:p>
        </p:txBody>
      </p:sp>
      <p:sp>
        <p:nvSpPr>
          <p:cNvPr id="1071109" name="AutoShape 7"/>
          <p:cNvSpPr>
            <a:spLocks noChangeArrowheads="1"/>
          </p:cNvSpPr>
          <p:nvPr/>
        </p:nvSpPr>
        <p:spPr bwMode="auto">
          <a:xfrm>
            <a:off x="365125" y="1849438"/>
            <a:ext cx="5486400" cy="2587625"/>
          </a:xfrm>
          <a:prstGeom prst="roundRect">
            <a:avLst>
              <a:gd name="adj" fmla="val 5625"/>
            </a:avLst>
          </a:prstGeom>
          <a:solidFill>
            <a:srgbClr val="FFFFFF"/>
          </a:solidFill>
          <a:ln w="38100">
            <a:solidFill>
              <a:srgbClr val="7889FB"/>
            </a:solidFill>
            <a:round/>
            <a:headEnd/>
            <a:tailEnd/>
          </a:ln>
          <a:effectLst>
            <a:outerShdw blurRad="63500" dist="20000" dir="5400000" rotWithShape="0">
              <a:srgbClr val="000000">
                <a:alpha val="37999"/>
              </a:srgbClr>
            </a:outerShdw>
          </a:effectLst>
        </p:spPr>
        <p:txBody>
          <a:bodyPr anchor="ctr"/>
          <a:lstStyle/>
          <a:p>
            <a:pPr>
              <a:buFont typeface="Wingdings" pitchFamily="2" charset="2"/>
              <a:buNone/>
              <a:defRPr/>
            </a:pPr>
            <a:endParaRPr lang="en-US" dirty="0">
              <a:solidFill>
                <a:schemeClr val="lt1"/>
              </a:solidFill>
              <a:latin typeface="+mn-lt"/>
              <a:ea typeface="+mn-ea"/>
            </a:endParaRPr>
          </a:p>
        </p:txBody>
      </p:sp>
      <p:sp>
        <p:nvSpPr>
          <p:cNvPr id="4103" name="Rectangle 10"/>
          <p:cNvSpPr>
            <a:spLocks noChangeArrowheads="1"/>
          </p:cNvSpPr>
          <p:nvPr/>
        </p:nvSpPr>
        <p:spPr bwMode="auto">
          <a:xfrm>
            <a:off x="274638" y="2149475"/>
            <a:ext cx="5576887"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14338" lvl="1" indent="-234950" algn="l" eaLnBrk="0" hangingPunct="0">
              <a:spcBef>
                <a:spcPct val="20000"/>
              </a:spcBef>
              <a:buFont typeface="Wingdings" charset="0"/>
              <a:buChar char="§"/>
            </a:pPr>
            <a:r>
              <a:rPr lang="en-US" sz="1700" dirty="0"/>
              <a:t>Community Driven – @ </a:t>
            </a:r>
            <a:r>
              <a:rPr lang="en-US" sz="1700" b="1" dirty="0">
                <a:hlinkClick r:id="rId3"/>
              </a:rPr>
              <a:t>open-services.net</a:t>
            </a:r>
            <a:endParaRPr lang="en-US" sz="1700" dirty="0"/>
          </a:p>
          <a:p>
            <a:pPr marL="414338" lvl="1" indent="-234950" algn="l" eaLnBrk="0" hangingPunct="0">
              <a:spcBef>
                <a:spcPct val="20000"/>
              </a:spcBef>
              <a:buFont typeface="Wingdings" charset="0"/>
              <a:buChar char="§"/>
            </a:pPr>
            <a:r>
              <a:rPr lang="en-US" sz="1700" dirty="0"/>
              <a:t>Open specifications for numerous disciplines </a:t>
            </a:r>
          </a:p>
          <a:p>
            <a:pPr marL="828675" lvl="2" indent="-234950" algn="l" eaLnBrk="0" hangingPunct="0">
              <a:spcBef>
                <a:spcPct val="20000"/>
              </a:spcBef>
              <a:buFontTx/>
              <a:buChar char="•"/>
            </a:pPr>
            <a:r>
              <a:rPr lang="en-US" sz="1700" dirty="0"/>
              <a:t>Including ALM, PLM, and DevOps</a:t>
            </a:r>
          </a:p>
          <a:p>
            <a:pPr marL="828675" lvl="2" indent="-234950" algn="l" eaLnBrk="0" hangingPunct="0">
              <a:spcBef>
                <a:spcPct val="20000"/>
              </a:spcBef>
              <a:buFontTx/>
              <a:buChar char="•"/>
            </a:pPr>
            <a:r>
              <a:rPr lang="en-US" sz="1700" dirty="0"/>
              <a:t>Defined by scenarios – solution oriented</a:t>
            </a:r>
          </a:p>
          <a:p>
            <a:pPr marL="414338" lvl="1" indent="-234950" algn="l" eaLnBrk="0" hangingPunct="0">
              <a:spcBef>
                <a:spcPct val="20000"/>
              </a:spcBef>
              <a:buFont typeface="Wingdings" charset="0"/>
              <a:buChar char="§"/>
            </a:pPr>
            <a:r>
              <a:rPr lang="en-US" sz="1700" dirty="0"/>
              <a:t>Inspired by Internet architecture</a:t>
            </a:r>
          </a:p>
          <a:p>
            <a:pPr marL="414338" lvl="1" indent="-234950" algn="l" eaLnBrk="0" hangingPunct="0">
              <a:spcBef>
                <a:spcPct val="20000"/>
              </a:spcBef>
              <a:buFont typeface="Wingdings" charset="0"/>
              <a:buChar char="§"/>
            </a:pPr>
            <a:r>
              <a:rPr lang="en-US" sz="1700" dirty="0"/>
              <a:t>A different approach to industry-wide proliferation</a:t>
            </a:r>
          </a:p>
          <a:p>
            <a:pPr marL="414338" lvl="1" indent="-234950" algn="l" eaLnBrk="0" hangingPunct="0">
              <a:spcBef>
                <a:spcPct val="20000"/>
              </a:spcBef>
              <a:buFont typeface="Wingdings" charset="0"/>
              <a:buChar char="§"/>
            </a:pPr>
            <a:r>
              <a:rPr lang="en-US" sz="1800" dirty="0"/>
              <a:t>Based on             Linked Data 	</a:t>
            </a:r>
            <a:endParaRPr lang="en-US" dirty="0"/>
          </a:p>
          <a:p>
            <a:pPr marL="414338" lvl="1" indent="-234950" eaLnBrk="0" hangingPunct="0">
              <a:spcBef>
                <a:spcPct val="20000"/>
              </a:spcBef>
              <a:buFont typeface="Wingdings" charset="0"/>
              <a:buChar char="§"/>
            </a:pPr>
            <a:endParaRPr lang="en-US" sz="1700" dirty="0"/>
          </a:p>
        </p:txBody>
      </p:sp>
      <p:sp>
        <p:nvSpPr>
          <p:cNvPr id="1071115" name="AutoShape 13"/>
          <p:cNvSpPr>
            <a:spLocks noChangeArrowheads="1"/>
          </p:cNvSpPr>
          <p:nvPr/>
        </p:nvSpPr>
        <p:spPr bwMode="auto">
          <a:xfrm>
            <a:off x="549275" y="1593850"/>
            <a:ext cx="4662488" cy="549275"/>
          </a:xfrm>
          <a:prstGeom prst="roundRect">
            <a:avLst>
              <a:gd name="adj" fmla="val 23213"/>
            </a:avLst>
          </a:prstGeom>
          <a:gradFill rotWithShape="1">
            <a:gsLst>
              <a:gs pos="0">
                <a:srgbClr val="647AFF"/>
              </a:gs>
              <a:gs pos="100000">
                <a:srgbClr val="8B9CFF"/>
              </a:gs>
            </a:gsLst>
            <a:lin ang="16200000"/>
          </a:gradFill>
          <a:ln w="9525">
            <a:solidFill>
              <a:srgbClr val="7283F9"/>
            </a:solidFill>
            <a:round/>
            <a:headEnd/>
            <a:tailEnd/>
          </a:ln>
          <a:effectLst>
            <a:outerShdw blurRad="63500" dist="23000" dir="5400000" rotWithShape="0">
              <a:srgbClr val="000000">
                <a:alpha val="34998"/>
              </a:srgbClr>
            </a:outerShdw>
          </a:effectLst>
        </p:spPr>
        <p:txBody>
          <a:bodyPr anchor="ctr"/>
          <a:lstStyle/>
          <a:p>
            <a:pPr>
              <a:buFont typeface="Wingdings" pitchFamily="2" charset="2"/>
              <a:buNone/>
              <a:defRPr/>
            </a:pPr>
            <a:endParaRPr lang="en-US" dirty="0">
              <a:solidFill>
                <a:schemeClr val="lt1"/>
              </a:solidFill>
              <a:latin typeface="+mn-lt"/>
              <a:ea typeface="+mn-ea"/>
            </a:endParaRPr>
          </a:p>
        </p:txBody>
      </p:sp>
      <p:sp>
        <p:nvSpPr>
          <p:cNvPr id="4105" name="Rectangle 14"/>
          <p:cNvSpPr>
            <a:spLocks noChangeArrowheads="1"/>
          </p:cNvSpPr>
          <p:nvPr/>
        </p:nvSpPr>
        <p:spPr bwMode="auto">
          <a:xfrm>
            <a:off x="1001713" y="1620838"/>
            <a:ext cx="4210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31775" indent="-231775" eaLnBrk="0" hangingPunct="0">
              <a:lnSpc>
                <a:spcPct val="85000"/>
              </a:lnSpc>
              <a:spcAft>
                <a:spcPct val="15000"/>
              </a:spcAft>
            </a:pPr>
            <a:r>
              <a:rPr lang="en-US" sz="1400" b="1" dirty="0">
                <a:solidFill>
                  <a:srgbClr val="FFFFFF"/>
                </a:solidFill>
              </a:rPr>
              <a:t>Open Services for Lifecycle Collaboration</a:t>
            </a:r>
          </a:p>
          <a:p>
            <a:pPr marL="231775" indent="-231775" eaLnBrk="0" hangingPunct="0">
              <a:lnSpc>
                <a:spcPct val="85000"/>
              </a:lnSpc>
              <a:spcAft>
                <a:spcPct val="15000"/>
              </a:spcAft>
            </a:pPr>
            <a:r>
              <a:rPr lang="en-US" sz="1400" dirty="0">
                <a:solidFill>
                  <a:srgbClr val="FFFFFF"/>
                </a:solidFill>
              </a:rPr>
              <a:t>Lifecycle integration inspired by the web</a:t>
            </a:r>
          </a:p>
        </p:txBody>
      </p:sp>
      <p:pic>
        <p:nvPicPr>
          <p:cNvPr id="410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9275" y="1557338"/>
            <a:ext cx="5016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unded Rectangle 11"/>
          <p:cNvSpPr>
            <a:spLocks noChangeArrowheads="1"/>
          </p:cNvSpPr>
          <p:nvPr/>
        </p:nvSpPr>
        <p:spPr bwMode="auto">
          <a:xfrm>
            <a:off x="365125" y="4548188"/>
            <a:ext cx="5486400" cy="1006475"/>
          </a:xfrm>
          <a:prstGeom prst="roundRect">
            <a:avLst>
              <a:gd name="adj" fmla="val 16667"/>
            </a:avLst>
          </a:prstGeom>
          <a:solidFill>
            <a:srgbClr val="FFFFFF"/>
          </a:solidFill>
          <a:ln w="38100">
            <a:solidFill>
              <a:srgbClr val="7889FB"/>
            </a:solidFill>
            <a:round/>
            <a:headEnd/>
            <a:tailEnd/>
          </a:ln>
          <a:effectLst>
            <a:outerShdw blurRad="63500" dist="20000" dir="5400000" rotWithShape="0">
              <a:srgbClr val="000000">
                <a:alpha val="37999"/>
              </a:srgbClr>
            </a:outerShdw>
          </a:effectLst>
        </p:spPr>
        <p:txBody>
          <a:bodyPr/>
          <a:lstStyle/>
          <a:p>
            <a:pPr>
              <a:defRPr/>
            </a:pPr>
            <a:endParaRPr lang="en-US" dirty="0">
              <a:solidFill>
                <a:schemeClr val="hlink"/>
              </a:solidFill>
              <a:latin typeface="+mn-lt"/>
              <a:ea typeface="+mn-ea"/>
            </a:endParaRPr>
          </a:p>
        </p:txBody>
      </p:sp>
      <p:grpSp>
        <p:nvGrpSpPr>
          <p:cNvPr id="4108" name="Group 12"/>
          <p:cNvGrpSpPr>
            <a:grpSpLocks/>
          </p:cNvGrpSpPr>
          <p:nvPr/>
        </p:nvGrpSpPr>
        <p:grpSpPr bwMode="auto">
          <a:xfrm>
            <a:off x="549275" y="4640261"/>
            <a:ext cx="5145086" cy="858839"/>
            <a:chOff x="6035025" y="5967516"/>
            <a:chExt cx="5145988" cy="858917"/>
          </a:xfrm>
        </p:grpSpPr>
        <p:pic>
          <p:nvPicPr>
            <p:cNvPr id="411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2265" y="5967516"/>
              <a:ext cx="4145716" cy="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Rectangle 4"/>
            <p:cNvSpPr>
              <a:spLocks noChangeArrowheads="1"/>
            </p:cNvSpPr>
            <p:nvPr/>
          </p:nvSpPr>
          <p:spPr bwMode="auto">
            <a:xfrm>
              <a:off x="6035025" y="6583522"/>
              <a:ext cx="1486160"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Inspired by the web</a:t>
              </a:r>
            </a:p>
          </p:txBody>
        </p:sp>
        <p:sp>
          <p:nvSpPr>
            <p:cNvPr id="4118" name="Rectangle 23"/>
            <p:cNvSpPr>
              <a:spLocks noChangeArrowheads="1"/>
            </p:cNvSpPr>
            <p:nvPr/>
          </p:nvSpPr>
          <p:spPr bwMode="auto">
            <a:xfrm>
              <a:off x="7814923" y="6583522"/>
              <a:ext cx="1627473"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Free to use and share</a:t>
              </a:r>
            </a:p>
          </p:txBody>
        </p:sp>
        <p:sp>
          <p:nvSpPr>
            <p:cNvPr id="4119" name="Rectangle 24"/>
            <p:cNvSpPr>
              <a:spLocks noChangeArrowheads="1"/>
            </p:cNvSpPr>
            <p:nvPr/>
          </p:nvSpPr>
          <p:spPr bwMode="auto">
            <a:xfrm>
              <a:off x="9513846" y="6583524"/>
              <a:ext cx="1667167"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Changing the industry</a:t>
              </a:r>
            </a:p>
          </p:txBody>
        </p:sp>
      </p:grpSp>
      <p:grpSp>
        <p:nvGrpSpPr>
          <p:cNvPr id="4109" name="Group 2"/>
          <p:cNvGrpSpPr>
            <a:grpSpLocks/>
          </p:cNvGrpSpPr>
          <p:nvPr/>
        </p:nvGrpSpPr>
        <p:grpSpPr bwMode="auto">
          <a:xfrm>
            <a:off x="1265238" y="5888038"/>
            <a:ext cx="6613525" cy="487362"/>
            <a:chOff x="1280191" y="5989292"/>
            <a:chExt cx="6612069" cy="487313"/>
          </a:xfrm>
        </p:grpSpPr>
        <p:pic>
          <p:nvPicPr>
            <p:cNvPr id="4114" name="Rectangle 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6707" y="5881988"/>
              <a:ext cx="6454243" cy="94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8" descr="talk_call.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1280191" y="5989292"/>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10" name="Rectangle 2"/>
          <p:cNvSpPr>
            <a:spLocks noGrp="1" noChangeArrowheads="1"/>
          </p:cNvSpPr>
          <p:nvPr>
            <p:ph type="title"/>
          </p:nvPr>
        </p:nvSpPr>
        <p:spPr>
          <a:xfrm>
            <a:off x="814388" y="723900"/>
            <a:ext cx="8032750" cy="674688"/>
          </a:xfrm>
        </p:spPr>
        <p:txBody>
          <a:bodyPr tIns="45718" bIns="45718"/>
          <a:lstStyle/>
          <a:p>
            <a:pPr eaLnBrk="1" hangingPunct="1"/>
            <a:r>
              <a:rPr lang="en-US" sz="2400" dirty="0">
                <a:solidFill>
                  <a:schemeClr val="tx2"/>
                </a:solidFill>
                <a:latin typeface="Arial" charset="0"/>
                <a:cs typeface="Arial" charset="0"/>
              </a:rPr>
              <a:t>Open Services for Lifecycle Collaboration (OSLC)</a:t>
            </a:r>
            <a:br>
              <a:rPr lang="en-US" sz="2400" dirty="0">
                <a:solidFill>
                  <a:schemeClr val="tx2"/>
                </a:solidFill>
                <a:latin typeface="Arial" charset="0"/>
                <a:cs typeface="Arial" charset="0"/>
              </a:rPr>
            </a:br>
            <a:r>
              <a:rPr lang="en-US" sz="1800" i="1" dirty="0">
                <a:solidFill>
                  <a:schemeClr val="accent1"/>
                </a:solidFill>
                <a:latin typeface="Arial" charset="0"/>
                <a:cs typeface="Arial" charset="0"/>
              </a:rPr>
              <a:t>Working to standardize the way software lifecycle tools share data</a:t>
            </a:r>
          </a:p>
        </p:txBody>
      </p:sp>
      <p:pic>
        <p:nvPicPr>
          <p:cNvPr id="4111"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6538" y="611188"/>
            <a:ext cx="49688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17700" y="4017963"/>
            <a:ext cx="549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28" descr="C:\Users\IBM_ADMIN\AppData\Local\Microsoft\Windows\Temporary Internet Files\Content.IE5\3RQUI65X\MC900366242[1].wm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03950" y="2981325"/>
            <a:ext cx="182880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457200" y="4156075"/>
            <a:ext cx="5303838"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sz="2000" b="1" dirty="0">
                <a:solidFill>
                  <a:schemeClr val="tx1"/>
                </a:solidFill>
                <a:ea typeface="MS PGothic" charset="0"/>
                <a:cs typeface="MS PGothic" charset="0"/>
              </a:rPr>
              <a:t>How does it work?</a:t>
            </a:r>
          </a:p>
        </p:txBody>
      </p:sp>
      <p:sp>
        <p:nvSpPr>
          <p:cNvPr id="17" name="Arc 16"/>
          <p:cNvSpPr>
            <a:spLocks/>
          </p:cNvSpPr>
          <p:nvPr/>
        </p:nvSpPr>
        <p:spPr bwMode="auto">
          <a:xfrm>
            <a:off x="4860925" y="1868488"/>
            <a:ext cx="4144963" cy="3911600"/>
          </a:xfrm>
          <a:custGeom>
            <a:avLst/>
            <a:gdLst>
              <a:gd name="T0" fmla="*/ 1017866 w 4206875"/>
              <a:gd name="T1" fmla="*/ 244453 h 4205288"/>
              <a:gd name="T2" fmla="*/ 2072879 w 4206875"/>
              <a:gd name="T3" fmla="*/ 1756002 h 4205288"/>
              <a:gd name="T4" fmla="*/ 937131 w 4206875"/>
              <a:gd name="T5" fmla="*/ 3224964 h 4205288"/>
              <a:gd name="T6" fmla="*/ 11796480 60000 65536"/>
              <a:gd name="T7" fmla="*/ 11796480 60000 65536"/>
              <a:gd name="T8" fmla="*/ 11796480 60000 65536"/>
              <a:gd name="T9" fmla="*/ 950946 w 4206875"/>
              <a:gd name="T10" fmla="*/ 0 h 4205288"/>
              <a:gd name="T11" fmla="*/ 4206875 w 4206875"/>
              <a:gd name="T12" fmla="*/ 4205288 h 4205288"/>
            </a:gdLst>
            <a:ahLst/>
            <a:cxnLst>
              <a:cxn ang="T6">
                <a:pos x="T0" y="T1"/>
              </a:cxn>
              <a:cxn ang="T7">
                <a:pos x="T2" y="T3"/>
              </a:cxn>
              <a:cxn ang="T8">
                <a:pos x="T4" y="T5"/>
              </a:cxn>
            </a:cxnLst>
            <a:rect l="T9" t="T10" r="T11" b="T12"/>
            <a:pathLst>
              <a:path w="4206875" h="4205288" stroke="0">
                <a:moveTo>
                  <a:pt x="1032872" y="292709"/>
                </a:moveTo>
                <a:lnTo>
                  <a:pt x="1032871" y="292708"/>
                </a:lnTo>
                <a:cubicBezTo>
                  <a:pt x="1357075" y="101088"/>
                  <a:pt x="1726802" y="-1"/>
                  <a:pt x="2103438" y="-1"/>
                </a:cubicBezTo>
                <a:cubicBezTo>
                  <a:pt x="3265134" y="0"/>
                  <a:pt x="4206876" y="941385"/>
                  <a:pt x="4206876" y="2102644"/>
                </a:cubicBezTo>
                <a:cubicBezTo>
                  <a:pt x="4206876" y="3263902"/>
                  <a:pt x="3265134" y="4205288"/>
                  <a:pt x="2103438" y="4205288"/>
                </a:cubicBezTo>
                <a:cubicBezTo>
                  <a:pt x="1693996" y="4205287"/>
                  <a:pt x="1293455" y="4085836"/>
                  <a:pt x="950942" y="3861583"/>
                </a:cubicBezTo>
                <a:lnTo>
                  <a:pt x="2103438" y="2102644"/>
                </a:lnTo>
                <a:lnTo>
                  <a:pt x="1032872" y="292709"/>
                </a:lnTo>
                <a:close/>
              </a:path>
              <a:path w="4206875" h="4205288" fill="none">
                <a:moveTo>
                  <a:pt x="1032872" y="292709"/>
                </a:moveTo>
                <a:lnTo>
                  <a:pt x="1032871" y="292708"/>
                </a:lnTo>
                <a:cubicBezTo>
                  <a:pt x="1357075" y="101088"/>
                  <a:pt x="1726802" y="-1"/>
                  <a:pt x="2103438" y="-1"/>
                </a:cubicBezTo>
                <a:cubicBezTo>
                  <a:pt x="3265134" y="0"/>
                  <a:pt x="4206876" y="941385"/>
                  <a:pt x="4206876" y="2102644"/>
                </a:cubicBezTo>
                <a:cubicBezTo>
                  <a:pt x="4206876" y="3263902"/>
                  <a:pt x="3265134" y="4205288"/>
                  <a:pt x="2103438" y="4205288"/>
                </a:cubicBezTo>
                <a:cubicBezTo>
                  <a:pt x="1693996" y="4205287"/>
                  <a:pt x="1293455" y="4085836"/>
                  <a:pt x="950942" y="3861583"/>
                </a:cubicBezTo>
              </a:path>
            </a:pathLst>
          </a:custGeom>
          <a:noFill/>
          <a:ln w="25400" cap="flat" cmpd="sng">
            <a:solidFill>
              <a:schemeClr val="accent1"/>
            </a:solidFill>
            <a:prstDash val="solid"/>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00" name="AutoShape 4"/>
          <p:cNvSpPr>
            <a:spLocks noChangeArrowheads="1"/>
          </p:cNvSpPr>
          <p:nvPr/>
        </p:nvSpPr>
        <p:spPr bwMode="hidden">
          <a:xfrm flipV="1">
            <a:off x="5230813" y="2166938"/>
            <a:ext cx="184150" cy="1495425"/>
          </a:xfrm>
          <a:prstGeom prst="star4">
            <a:avLst>
              <a:gd name="adj" fmla="val 125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p>
            <a:endParaRPr lang="en-US" dirty="0">
              <a:solidFill>
                <a:schemeClr val="hlink"/>
              </a:solidFill>
            </a:endParaRPr>
          </a:p>
        </p:txBody>
      </p:sp>
      <p:sp>
        <p:nvSpPr>
          <p:cNvPr id="4101" name="AutoShape 5"/>
          <p:cNvSpPr>
            <a:spLocks noChangeArrowheads="1"/>
          </p:cNvSpPr>
          <p:nvPr/>
        </p:nvSpPr>
        <p:spPr bwMode="hidden">
          <a:xfrm flipV="1">
            <a:off x="1450975" y="2166938"/>
            <a:ext cx="211138" cy="1495425"/>
          </a:xfrm>
          <a:prstGeom prst="star4">
            <a:avLst>
              <a:gd name="adj" fmla="val 125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p>
            <a:endParaRPr lang="en-US" dirty="0">
              <a:solidFill>
                <a:schemeClr val="hlink"/>
              </a:solidFill>
            </a:endParaRPr>
          </a:p>
        </p:txBody>
      </p:sp>
      <p:sp>
        <p:nvSpPr>
          <p:cNvPr id="1071109" name="AutoShape 7"/>
          <p:cNvSpPr>
            <a:spLocks noChangeArrowheads="1"/>
          </p:cNvSpPr>
          <p:nvPr/>
        </p:nvSpPr>
        <p:spPr bwMode="auto">
          <a:xfrm>
            <a:off x="365125" y="1849438"/>
            <a:ext cx="5486400" cy="2587625"/>
          </a:xfrm>
          <a:prstGeom prst="roundRect">
            <a:avLst>
              <a:gd name="adj" fmla="val 5625"/>
            </a:avLst>
          </a:prstGeom>
          <a:solidFill>
            <a:srgbClr val="FFFFFF"/>
          </a:solidFill>
          <a:ln w="38100">
            <a:solidFill>
              <a:srgbClr val="7889FB"/>
            </a:solidFill>
            <a:round/>
            <a:headEnd/>
            <a:tailEnd/>
          </a:ln>
          <a:effectLst>
            <a:outerShdw blurRad="63500" dist="20000" dir="5400000" rotWithShape="0">
              <a:srgbClr val="000000">
                <a:alpha val="37999"/>
              </a:srgbClr>
            </a:outerShdw>
          </a:effectLst>
        </p:spPr>
        <p:txBody>
          <a:bodyPr anchor="ctr"/>
          <a:lstStyle/>
          <a:p>
            <a:pPr>
              <a:buFont typeface="Wingdings" pitchFamily="2" charset="2"/>
              <a:buNone/>
              <a:defRPr/>
            </a:pPr>
            <a:endParaRPr lang="en-US" dirty="0">
              <a:solidFill>
                <a:schemeClr val="lt1"/>
              </a:solidFill>
              <a:latin typeface="+mn-lt"/>
              <a:ea typeface="+mn-ea"/>
            </a:endParaRPr>
          </a:p>
        </p:txBody>
      </p:sp>
      <p:sp>
        <p:nvSpPr>
          <p:cNvPr id="4103" name="Rectangle 10"/>
          <p:cNvSpPr>
            <a:spLocks noChangeArrowheads="1"/>
          </p:cNvSpPr>
          <p:nvPr/>
        </p:nvSpPr>
        <p:spPr bwMode="auto">
          <a:xfrm>
            <a:off x="274638" y="2149475"/>
            <a:ext cx="5576887"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14338" lvl="1" indent="-234950" algn="l" eaLnBrk="0" hangingPunct="0">
              <a:spcBef>
                <a:spcPct val="20000"/>
              </a:spcBef>
              <a:buFont typeface="Wingdings" charset="0"/>
              <a:buChar char="§"/>
            </a:pPr>
            <a:r>
              <a:rPr lang="en-US" sz="1700" dirty="0"/>
              <a:t>Community Driven – @ </a:t>
            </a:r>
            <a:r>
              <a:rPr lang="en-US" sz="1700" b="1" dirty="0">
                <a:hlinkClick r:id="rId3"/>
              </a:rPr>
              <a:t>open-services.net</a:t>
            </a:r>
            <a:endParaRPr lang="en-US" sz="1700" dirty="0"/>
          </a:p>
          <a:p>
            <a:pPr marL="414338" lvl="1" indent="-234950" algn="l" eaLnBrk="0" hangingPunct="0">
              <a:spcBef>
                <a:spcPct val="20000"/>
              </a:spcBef>
              <a:buFont typeface="Wingdings" charset="0"/>
              <a:buChar char="§"/>
            </a:pPr>
            <a:r>
              <a:rPr lang="en-US" sz="1700" dirty="0"/>
              <a:t>Open specifications for numerous disciplines </a:t>
            </a:r>
          </a:p>
          <a:p>
            <a:pPr marL="828675" lvl="2" indent="-234950" algn="l" eaLnBrk="0" hangingPunct="0">
              <a:spcBef>
                <a:spcPct val="20000"/>
              </a:spcBef>
              <a:buFontTx/>
              <a:buChar char="•"/>
            </a:pPr>
            <a:r>
              <a:rPr lang="en-US" sz="1700" b="1" dirty="0">
                <a:solidFill>
                  <a:srgbClr val="FF0000"/>
                </a:solidFill>
              </a:rPr>
              <a:t>Including ALM, PLM, and DevOps</a:t>
            </a:r>
          </a:p>
          <a:p>
            <a:pPr marL="828675" lvl="2" indent="-234950" algn="l" eaLnBrk="0" hangingPunct="0">
              <a:spcBef>
                <a:spcPct val="20000"/>
              </a:spcBef>
              <a:buFontTx/>
              <a:buChar char="•"/>
            </a:pPr>
            <a:r>
              <a:rPr lang="en-US" sz="1700" dirty="0"/>
              <a:t>Defined by scenarios – solution oriented</a:t>
            </a:r>
          </a:p>
          <a:p>
            <a:pPr marL="414338" lvl="1" indent="-234950" algn="l" eaLnBrk="0" hangingPunct="0">
              <a:spcBef>
                <a:spcPct val="20000"/>
              </a:spcBef>
              <a:buFont typeface="Wingdings" charset="0"/>
              <a:buChar char="§"/>
            </a:pPr>
            <a:r>
              <a:rPr lang="en-US" sz="1700" dirty="0"/>
              <a:t>Inspired by Internet architecture</a:t>
            </a:r>
          </a:p>
          <a:p>
            <a:pPr marL="414338" lvl="1" indent="-234950" algn="l" eaLnBrk="0" hangingPunct="0">
              <a:spcBef>
                <a:spcPct val="20000"/>
              </a:spcBef>
              <a:buFont typeface="Wingdings" charset="0"/>
              <a:buChar char="§"/>
            </a:pPr>
            <a:r>
              <a:rPr lang="en-US" sz="1700" dirty="0"/>
              <a:t>A different approach to industry-wide proliferation</a:t>
            </a:r>
          </a:p>
          <a:p>
            <a:pPr marL="414338" lvl="1" indent="-234950" algn="l" eaLnBrk="0" hangingPunct="0">
              <a:spcBef>
                <a:spcPct val="20000"/>
              </a:spcBef>
              <a:buFont typeface="Wingdings" charset="0"/>
              <a:buChar char="§"/>
            </a:pPr>
            <a:r>
              <a:rPr lang="en-US" sz="1800" dirty="0"/>
              <a:t>Based on             Linked Data 	</a:t>
            </a:r>
            <a:endParaRPr lang="en-US" dirty="0"/>
          </a:p>
          <a:p>
            <a:pPr marL="414338" lvl="1" indent="-234950" eaLnBrk="0" hangingPunct="0">
              <a:spcBef>
                <a:spcPct val="20000"/>
              </a:spcBef>
              <a:buFont typeface="Wingdings" charset="0"/>
              <a:buChar char="§"/>
            </a:pPr>
            <a:endParaRPr lang="en-US" sz="1700" dirty="0"/>
          </a:p>
        </p:txBody>
      </p:sp>
      <p:sp>
        <p:nvSpPr>
          <p:cNvPr id="1071115" name="AutoShape 13"/>
          <p:cNvSpPr>
            <a:spLocks noChangeArrowheads="1"/>
          </p:cNvSpPr>
          <p:nvPr/>
        </p:nvSpPr>
        <p:spPr bwMode="auto">
          <a:xfrm>
            <a:off x="549275" y="1593850"/>
            <a:ext cx="4662488" cy="549275"/>
          </a:xfrm>
          <a:prstGeom prst="roundRect">
            <a:avLst>
              <a:gd name="adj" fmla="val 23213"/>
            </a:avLst>
          </a:prstGeom>
          <a:gradFill rotWithShape="1">
            <a:gsLst>
              <a:gs pos="0">
                <a:srgbClr val="647AFF"/>
              </a:gs>
              <a:gs pos="100000">
                <a:srgbClr val="8B9CFF"/>
              </a:gs>
            </a:gsLst>
            <a:lin ang="16200000"/>
          </a:gradFill>
          <a:ln w="9525">
            <a:solidFill>
              <a:srgbClr val="7283F9"/>
            </a:solidFill>
            <a:round/>
            <a:headEnd/>
            <a:tailEnd/>
          </a:ln>
          <a:effectLst>
            <a:outerShdw blurRad="63500" dist="23000" dir="5400000" rotWithShape="0">
              <a:srgbClr val="000000">
                <a:alpha val="34998"/>
              </a:srgbClr>
            </a:outerShdw>
          </a:effectLst>
        </p:spPr>
        <p:txBody>
          <a:bodyPr anchor="ctr"/>
          <a:lstStyle/>
          <a:p>
            <a:pPr>
              <a:buFont typeface="Wingdings" pitchFamily="2" charset="2"/>
              <a:buNone/>
              <a:defRPr/>
            </a:pPr>
            <a:endParaRPr lang="en-US" dirty="0">
              <a:solidFill>
                <a:schemeClr val="lt1"/>
              </a:solidFill>
              <a:latin typeface="+mn-lt"/>
              <a:ea typeface="+mn-ea"/>
            </a:endParaRPr>
          </a:p>
        </p:txBody>
      </p:sp>
      <p:sp>
        <p:nvSpPr>
          <p:cNvPr id="4105" name="Rectangle 14"/>
          <p:cNvSpPr>
            <a:spLocks noChangeArrowheads="1"/>
          </p:cNvSpPr>
          <p:nvPr/>
        </p:nvSpPr>
        <p:spPr bwMode="auto">
          <a:xfrm>
            <a:off x="1001713" y="1620838"/>
            <a:ext cx="4210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31775" indent="-231775" eaLnBrk="0" hangingPunct="0">
              <a:lnSpc>
                <a:spcPct val="85000"/>
              </a:lnSpc>
              <a:spcAft>
                <a:spcPct val="15000"/>
              </a:spcAft>
            </a:pPr>
            <a:r>
              <a:rPr lang="en-US" sz="1400" b="1" dirty="0">
                <a:solidFill>
                  <a:srgbClr val="FFFFFF"/>
                </a:solidFill>
              </a:rPr>
              <a:t>Open Services for Lifecycle Collaboration</a:t>
            </a:r>
          </a:p>
          <a:p>
            <a:pPr marL="231775" indent="-231775" eaLnBrk="0" hangingPunct="0">
              <a:lnSpc>
                <a:spcPct val="85000"/>
              </a:lnSpc>
              <a:spcAft>
                <a:spcPct val="15000"/>
              </a:spcAft>
            </a:pPr>
            <a:r>
              <a:rPr lang="en-US" sz="1400" dirty="0">
                <a:solidFill>
                  <a:srgbClr val="FFFFFF"/>
                </a:solidFill>
              </a:rPr>
              <a:t>Lifecycle integration inspired by the web</a:t>
            </a:r>
          </a:p>
        </p:txBody>
      </p:sp>
      <p:pic>
        <p:nvPicPr>
          <p:cNvPr id="410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9275" y="1557338"/>
            <a:ext cx="5016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unded Rectangle 11"/>
          <p:cNvSpPr>
            <a:spLocks noChangeArrowheads="1"/>
          </p:cNvSpPr>
          <p:nvPr/>
        </p:nvSpPr>
        <p:spPr bwMode="auto">
          <a:xfrm>
            <a:off x="365125" y="4548188"/>
            <a:ext cx="5486400" cy="1006475"/>
          </a:xfrm>
          <a:prstGeom prst="roundRect">
            <a:avLst>
              <a:gd name="adj" fmla="val 16667"/>
            </a:avLst>
          </a:prstGeom>
          <a:solidFill>
            <a:srgbClr val="FFFFFF"/>
          </a:solidFill>
          <a:ln w="38100">
            <a:solidFill>
              <a:srgbClr val="7889FB"/>
            </a:solidFill>
            <a:round/>
            <a:headEnd/>
            <a:tailEnd/>
          </a:ln>
          <a:effectLst>
            <a:outerShdw blurRad="63500" dist="20000" dir="5400000" rotWithShape="0">
              <a:srgbClr val="000000">
                <a:alpha val="37999"/>
              </a:srgbClr>
            </a:outerShdw>
          </a:effectLst>
        </p:spPr>
        <p:txBody>
          <a:bodyPr/>
          <a:lstStyle/>
          <a:p>
            <a:pPr>
              <a:defRPr/>
            </a:pPr>
            <a:endParaRPr lang="en-US" dirty="0">
              <a:solidFill>
                <a:schemeClr val="hlink"/>
              </a:solidFill>
              <a:latin typeface="+mn-lt"/>
              <a:ea typeface="+mn-ea"/>
            </a:endParaRPr>
          </a:p>
        </p:txBody>
      </p:sp>
      <p:grpSp>
        <p:nvGrpSpPr>
          <p:cNvPr id="4108" name="Group 12"/>
          <p:cNvGrpSpPr>
            <a:grpSpLocks/>
          </p:cNvGrpSpPr>
          <p:nvPr/>
        </p:nvGrpSpPr>
        <p:grpSpPr bwMode="auto">
          <a:xfrm>
            <a:off x="549275" y="4640261"/>
            <a:ext cx="5145086" cy="858839"/>
            <a:chOff x="6035025" y="5967516"/>
            <a:chExt cx="5145988" cy="858917"/>
          </a:xfrm>
        </p:grpSpPr>
        <p:pic>
          <p:nvPicPr>
            <p:cNvPr id="411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2265" y="5967516"/>
              <a:ext cx="4145716" cy="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Rectangle 4"/>
            <p:cNvSpPr>
              <a:spLocks noChangeArrowheads="1"/>
            </p:cNvSpPr>
            <p:nvPr/>
          </p:nvSpPr>
          <p:spPr bwMode="auto">
            <a:xfrm>
              <a:off x="6035025" y="6583522"/>
              <a:ext cx="1486160"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Inspired by the web</a:t>
              </a:r>
            </a:p>
          </p:txBody>
        </p:sp>
        <p:sp>
          <p:nvSpPr>
            <p:cNvPr id="4118" name="Rectangle 23"/>
            <p:cNvSpPr>
              <a:spLocks noChangeArrowheads="1"/>
            </p:cNvSpPr>
            <p:nvPr/>
          </p:nvSpPr>
          <p:spPr bwMode="auto">
            <a:xfrm>
              <a:off x="7814923" y="6583522"/>
              <a:ext cx="1627473"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Free to use and share</a:t>
              </a:r>
            </a:p>
          </p:txBody>
        </p:sp>
        <p:sp>
          <p:nvSpPr>
            <p:cNvPr id="4119" name="Rectangle 24"/>
            <p:cNvSpPr>
              <a:spLocks noChangeArrowheads="1"/>
            </p:cNvSpPr>
            <p:nvPr/>
          </p:nvSpPr>
          <p:spPr bwMode="auto">
            <a:xfrm>
              <a:off x="9513846" y="6583524"/>
              <a:ext cx="1667167" cy="24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b="1" dirty="0"/>
                <a:t>Changing the industry</a:t>
              </a:r>
            </a:p>
          </p:txBody>
        </p:sp>
      </p:grpSp>
      <p:grpSp>
        <p:nvGrpSpPr>
          <p:cNvPr id="4109" name="Group 2"/>
          <p:cNvGrpSpPr>
            <a:grpSpLocks/>
          </p:cNvGrpSpPr>
          <p:nvPr/>
        </p:nvGrpSpPr>
        <p:grpSpPr bwMode="auto">
          <a:xfrm>
            <a:off x="1265238" y="5888038"/>
            <a:ext cx="6613525" cy="487362"/>
            <a:chOff x="1280191" y="5989292"/>
            <a:chExt cx="6612069" cy="487313"/>
          </a:xfrm>
        </p:grpSpPr>
        <p:pic>
          <p:nvPicPr>
            <p:cNvPr id="4114" name="Rectangle 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6707" y="5881988"/>
              <a:ext cx="6454243" cy="94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8" descr="talk_call.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flipH="1">
              <a:off x="1280191" y="5989292"/>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10" name="Rectangle 2"/>
          <p:cNvSpPr>
            <a:spLocks noGrp="1" noChangeArrowheads="1"/>
          </p:cNvSpPr>
          <p:nvPr>
            <p:ph type="title"/>
          </p:nvPr>
        </p:nvSpPr>
        <p:spPr>
          <a:xfrm>
            <a:off x="814388" y="723900"/>
            <a:ext cx="8032750" cy="674688"/>
          </a:xfrm>
        </p:spPr>
        <p:txBody>
          <a:bodyPr tIns="45718" bIns="45718"/>
          <a:lstStyle/>
          <a:p>
            <a:pPr eaLnBrk="1" hangingPunct="1"/>
            <a:r>
              <a:rPr lang="en-US" sz="2400" dirty="0">
                <a:solidFill>
                  <a:schemeClr val="tx2"/>
                </a:solidFill>
                <a:latin typeface="Arial" charset="0"/>
                <a:cs typeface="Arial" charset="0"/>
              </a:rPr>
              <a:t>Open Services for Lifecycle Collaboration (OSLC)</a:t>
            </a:r>
            <a:br>
              <a:rPr lang="en-US" sz="2400" dirty="0">
                <a:solidFill>
                  <a:schemeClr val="tx2"/>
                </a:solidFill>
                <a:latin typeface="Arial" charset="0"/>
                <a:cs typeface="Arial" charset="0"/>
              </a:rPr>
            </a:br>
            <a:r>
              <a:rPr lang="en-US" sz="1800" i="1" dirty="0">
                <a:solidFill>
                  <a:schemeClr val="accent1"/>
                </a:solidFill>
                <a:latin typeface="Arial" charset="0"/>
                <a:cs typeface="Arial" charset="0"/>
              </a:rPr>
              <a:t>Working to standardize the way software lifecycle tools share data</a:t>
            </a:r>
          </a:p>
        </p:txBody>
      </p:sp>
      <p:pic>
        <p:nvPicPr>
          <p:cNvPr id="4111"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6538" y="611188"/>
            <a:ext cx="49688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17700" y="4017963"/>
            <a:ext cx="549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28" descr="C:\Users\IBM_ADMIN\AppData\Local\Microsoft\Windows\Temporary Internet Files\Content.IE5\3RQUI65X\MC900366242[1].wm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03950" y="2981325"/>
            <a:ext cx="182880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1222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5280" y="1353784"/>
            <a:ext cx="3715544" cy="4800600"/>
          </a:xfrm>
          <a:prstGeom prst="rect">
            <a:avLst/>
          </a:prstGeom>
          <a:noFill/>
          <a:ln>
            <a:solidFill>
              <a:schemeClr val="accent1"/>
            </a:solidFill>
          </a:ln>
          <a:effectLst>
            <a:outerShdw blurRad="50800" dist="38100" dir="16200000" rotWithShape="0">
              <a:prstClr val="black">
                <a:alpha val="40000"/>
              </a:prstClr>
            </a:outerShdw>
          </a:effectLst>
          <a:scene3d>
            <a:camera prst="orthographicFront"/>
            <a:lightRig rig="threePt" dir="t"/>
          </a:scene3d>
          <a:sp3d>
            <a:bevelB/>
          </a:sp3d>
        </p:spPr>
        <p:txBody>
          <a:bodyPr/>
          <a:lstStyle/>
          <a:p>
            <a:pPr>
              <a:lnSpc>
                <a:spcPct val="90000"/>
              </a:lnSpc>
              <a:spcBef>
                <a:spcPct val="50000"/>
              </a:spcBef>
              <a:defRPr/>
            </a:pPr>
            <a:endParaRPr lang="en-US" sz="1400" b="1" dirty="0">
              <a:latin typeface="+mn-lt"/>
              <a:ea typeface="+mn-ea"/>
              <a:cs typeface="MS PGothic" charset="0"/>
            </a:endParaRPr>
          </a:p>
        </p:txBody>
      </p:sp>
      <p:sp>
        <p:nvSpPr>
          <p:cNvPr id="5125" name="Rectangle 3"/>
          <p:cNvSpPr>
            <a:spLocks noGrp="1" noChangeArrowheads="1"/>
          </p:cNvSpPr>
          <p:nvPr>
            <p:ph type="title" idx="4294967295"/>
          </p:nvPr>
        </p:nvSpPr>
        <p:spPr>
          <a:xfrm>
            <a:off x="6435725" y="839788"/>
            <a:ext cx="1714500" cy="396875"/>
          </a:xfrm>
        </p:spPr>
        <p:txBody>
          <a:bodyPr/>
          <a:lstStyle/>
          <a:p>
            <a:pPr algn="r" eaLnBrk="1" hangingPunct="1"/>
            <a:r>
              <a:rPr lang="en-GB" dirty="0">
                <a:latin typeface="Arial" charset="0"/>
                <a:cs typeface="Arial" charset="0"/>
              </a:rPr>
              <a:t>and Beyond</a:t>
            </a:r>
            <a:endParaRPr lang="en-US" dirty="0">
              <a:latin typeface="Arial" charset="0"/>
              <a:cs typeface="Arial" charset="0"/>
            </a:endParaRPr>
          </a:p>
        </p:txBody>
      </p:sp>
      <p:graphicFrame>
        <p:nvGraphicFramePr>
          <p:cNvPr id="7" name="Diagram 6"/>
          <p:cNvGraphicFramePr/>
          <p:nvPr>
            <p:extLst>
              <p:ext uri="{D42A27DB-BD31-4B8C-83A1-F6EECF244321}">
                <p14:modId xmlns:p14="http://schemas.microsoft.com/office/powerpoint/2010/main" val="4115825665"/>
              </p:ext>
            </p:extLst>
          </p:nvPr>
        </p:nvGraphicFramePr>
        <p:xfrm>
          <a:off x="119271" y="1008218"/>
          <a:ext cx="5345279" cy="5849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a:xfrm>
            <a:off x="5526088" y="2420938"/>
            <a:ext cx="3535362" cy="1828800"/>
          </a:xfrm>
          <a:prstGeom prst="rect">
            <a:avLst/>
          </a:prstGeom>
        </p:spPr>
        <p:txBody>
          <a:bodyPr/>
          <a:lstStyle>
            <a:lvl1pPr marL="173038" indent="-173038" algn="l" rtl="0" eaLnBrk="0" fontAlgn="base" hangingPunct="0">
              <a:spcBef>
                <a:spcPct val="50000"/>
              </a:spcBef>
              <a:spcAft>
                <a:spcPct val="0"/>
              </a:spcAft>
              <a:buClr>
                <a:schemeClr val="tx1"/>
              </a:buClr>
              <a:buFont typeface="Wingdings" charset="0"/>
              <a:buChar char="§"/>
              <a:defRPr sz="1600">
                <a:solidFill>
                  <a:schemeClr val="tx1"/>
                </a:solidFill>
                <a:latin typeface="+mn-lt"/>
                <a:ea typeface="MS PGothic" charset="0"/>
                <a:cs typeface="MS PGothic" charset="0"/>
              </a:defRPr>
            </a:lvl1pPr>
            <a:lvl2pPr marL="509588" indent="-163513" algn="l" rtl="0" eaLnBrk="0" fontAlgn="base" hangingPunct="0">
              <a:spcBef>
                <a:spcPct val="0"/>
              </a:spcBef>
              <a:spcAft>
                <a:spcPct val="0"/>
              </a:spcAft>
              <a:buClr>
                <a:schemeClr val="tx1"/>
              </a:buClr>
              <a:buFont typeface="Arial" charset="0"/>
              <a:buChar char="–"/>
              <a:defRPr sz="1600">
                <a:solidFill>
                  <a:schemeClr val="tx1"/>
                </a:solidFill>
                <a:latin typeface="+mn-lt"/>
                <a:ea typeface="MS PGothic" charset="0"/>
                <a:cs typeface="MS PGothic" charset="0"/>
              </a:defRPr>
            </a:lvl2pPr>
            <a:lvl3pPr marL="855663" indent="-173038" algn="l" rtl="0" eaLnBrk="0" fontAlgn="base" hangingPunct="0">
              <a:spcBef>
                <a:spcPct val="0"/>
              </a:spcBef>
              <a:spcAft>
                <a:spcPct val="0"/>
              </a:spcAft>
              <a:buClr>
                <a:schemeClr val="tx1"/>
              </a:buClr>
              <a:buChar char="•"/>
              <a:defRPr sz="1600">
                <a:solidFill>
                  <a:schemeClr val="tx1"/>
                </a:solidFill>
                <a:latin typeface="+mn-lt"/>
                <a:ea typeface="MS PGothic" charset="0"/>
                <a:cs typeface="MS PGothic" charset="0"/>
              </a:defRPr>
            </a:lvl3pPr>
            <a:lvl4pPr marL="1203325" indent="-173038" algn="l" rtl="0" eaLnBrk="0" fontAlgn="base" hangingPunct="0">
              <a:spcBef>
                <a:spcPct val="20000"/>
              </a:spcBef>
              <a:spcAft>
                <a:spcPct val="0"/>
              </a:spcAft>
              <a:buClr>
                <a:schemeClr val="bg1"/>
              </a:buClr>
              <a:defRPr sz="1600">
                <a:solidFill>
                  <a:schemeClr val="bg1"/>
                </a:solidFill>
                <a:latin typeface="+mn-lt"/>
                <a:ea typeface="MS PGothic" charset="0"/>
                <a:cs typeface="MS PGothic" charset="0"/>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ea typeface="MS PGothic" charset="0"/>
                <a:cs typeface="MS PGothic" charset="0"/>
              </a:defRPr>
            </a:lvl5pPr>
            <a:lvl6pPr marL="1997075" indent="-163513" algn="l" rtl="0" fontAlgn="base">
              <a:spcBef>
                <a:spcPct val="20000"/>
              </a:spcBef>
              <a:spcAft>
                <a:spcPct val="0"/>
              </a:spcAft>
              <a:buClr>
                <a:schemeClr val="bg1"/>
              </a:buClr>
              <a:buChar char="»"/>
              <a:defRPr sz="1600">
                <a:solidFill>
                  <a:schemeClr val="bg1"/>
                </a:solidFill>
                <a:latin typeface="+mn-lt"/>
                <a:ea typeface="+mn-ea"/>
              </a:defRPr>
            </a:lvl6pPr>
            <a:lvl7pPr marL="2454275" indent="-163513" algn="l" rtl="0" fontAlgn="base">
              <a:spcBef>
                <a:spcPct val="20000"/>
              </a:spcBef>
              <a:spcAft>
                <a:spcPct val="0"/>
              </a:spcAft>
              <a:buClr>
                <a:schemeClr val="bg1"/>
              </a:buClr>
              <a:buChar char="»"/>
              <a:defRPr sz="1600">
                <a:solidFill>
                  <a:schemeClr val="bg1"/>
                </a:solidFill>
                <a:latin typeface="+mn-lt"/>
                <a:ea typeface="+mn-ea"/>
              </a:defRPr>
            </a:lvl7pPr>
            <a:lvl8pPr marL="2911475" indent="-163513" algn="l" rtl="0" fontAlgn="base">
              <a:spcBef>
                <a:spcPct val="20000"/>
              </a:spcBef>
              <a:spcAft>
                <a:spcPct val="0"/>
              </a:spcAft>
              <a:buClr>
                <a:schemeClr val="bg1"/>
              </a:buClr>
              <a:buChar char="»"/>
              <a:defRPr sz="1600">
                <a:solidFill>
                  <a:schemeClr val="bg1"/>
                </a:solidFill>
                <a:latin typeface="+mn-lt"/>
                <a:ea typeface="+mn-ea"/>
              </a:defRPr>
            </a:lvl8pPr>
            <a:lvl9pPr marL="3368675" indent="-163513" algn="l" rtl="0" fontAlgn="base">
              <a:spcBef>
                <a:spcPct val="20000"/>
              </a:spcBef>
              <a:spcAft>
                <a:spcPct val="0"/>
              </a:spcAft>
              <a:buClr>
                <a:schemeClr val="bg1"/>
              </a:buClr>
              <a:buChar char="»"/>
              <a:defRPr sz="1600">
                <a:solidFill>
                  <a:schemeClr val="bg1"/>
                </a:solidFill>
                <a:latin typeface="+mn-lt"/>
                <a:ea typeface="+mn-ea"/>
              </a:defRPr>
            </a:lvl9pPr>
          </a:lstStyle>
          <a:p>
            <a:pPr marL="0" indent="0">
              <a:lnSpc>
                <a:spcPct val="90000"/>
              </a:lnSpc>
              <a:buClr>
                <a:srgbClr val="000000"/>
              </a:buClr>
              <a:buFont typeface="Wingdings" charset="0"/>
              <a:buNone/>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Eclipse project enabling adoption of OSLC</a:t>
            </a:r>
          </a:p>
          <a:p>
            <a:pPr marL="336550" lvl="1" indent="-161925">
              <a:lnSpc>
                <a:spcPct val="90000"/>
              </a:lnSpc>
              <a:buClr>
                <a:srgbClr val="000000"/>
              </a:buCl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Libraries, samples, examples, tutorials, documentation</a:t>
            </a:r>
          </a:p>
          <a:p>
            <a:pPr marL="336550" lvl="1" indent="-161925">
              <a:lnSpc>
                <a:spcPct val="90000"/>
              </a:lnSpc>
              <a:buClr>
                <a:srgbClr val="000000"/>
              </a:buCl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Reference implementations</a:t>
            </a:r>
          </a:p>
          <a:p>
            <a:pPr marL="336550" lvl="1" indent="-161925">
              <a:lnSpc>
                <a:spcPct val="90000"/>
              </a:lnSpc>
              <a:buClr>
                <a:srgbClr val="000000"/>
              </a:buCl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Test suites and test reporting</a:t>
            </a:r>
          </a:p>
          <a:p>
            <a:pPr marL="174625" lvl="1" indent="0">
              <a:lnSpc>
                <a:spcPct val="90000"/>
              </a:lnSpc>
              <a:buClr>
                <a:srgbClr val="000000"/>
              </a:buClr>
              <a:buFont typeface="Arial" charset="0"/>
              <a:buNone/>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b="1" dirty="0" smtClean="0">
                <a:solidFill>
                  <a:srgbClr val="000000"/>
                </a:solidFill>
                <a:latin typeface="Calibri"/>
                <a:cs typeface="Calibri"/>
                <a:hlinkClick r:id="rId8"/>
              </a:rPr>
              <a:t>eclipse.org/lyo</a:t>
            </a:r>
            <a:endParaRPr lang="en-US" b="1" dirty="0" smtClean="0">
              <a:solidFill>
                <a:srgbClr val="000000"/>
              </a:solidFill>
              <a:latin typeface="Calibri"/>
              <a:cs typeface="Calibri"/>
            </a:endParaRPr>
          </a:p>
          <a:p>
            <a:pPr marL="506413" lvl="1" indent="-161925">
              <a:lnSpc>
                <a:spcPct val="90000"/>
              </a:lnSpc>
              <a:buClr>
                <a:srgbClr val="000000"/>
              </a:buClr>
              <a:buFont typeface="Arial" charset="0"/>
              <a:buNone/>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endParaRPr lang="en-US" sz="1200" b="1" dirty="0" smtClean="0">
              <a:solidFill>
                <a:srgbClr val="000000"/>
              </a:solidFill>
            </a:endParaRPr>
          </a:p>
          <a:p>
            <a:pPr marL="506413" lvl="1" indent="-161925">
              <a:lnSpc>
                <a:spcPct val="90000"/>
              </a:lnSpc>
              <a:buClr>
                <a:srgbClr val="000000"/>
              </a:buClr>
              <a:buFont typeface="Arial" charset="0"/>
              <a:buNone/>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endParaRPr lang="en-US" b="1" dirty="0" smtClean="0">
              <a:solidFill>
                <a:srgbClr val="000000"/>
              </a:solidFill>
            </a:endParaRPr>
          </a:p>
        </p:txBody>
      </p:sp>
      <p:pic>
        <p:nvPicPr>
          <p:cNvPr id="5128"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661025" y="1430338"/>
            <a:ext cx="31242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37225" y="4156075"/>
            <a:ext cx="30480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a:xfrm>
            <a:off x="5526088" y="4765675"/>
            <a:ext cx="3535362" cy="1389063"/>
          </a:xfrm>
          <a:prstGeom prst="rect">
            <a:avLst/>
          </a:prstGeom>
        </p:spPr>
        <p:txBody>
          <a:bodyPr/>
          <a:lstStyle>
            <a:lvl1pPr marL="173038" indent="-173038" algn="l" rtl="0" eaLnBrk="0" fontAlgn="base" hangingPunct="0">
              <a:spcBef>
                <a:spcPct val="50000"/>
              </a:spcBef>
              <a:spcAft>
                <a:spcPct val="0"/>
              </a:spcAft>
              <a:buClr>
                <a:schemeClr val="tx1"/>
              </a:buClr>
              <a:buFont typeface="Wingdings" charset="0"/>
              <a:buChar char="§"/>
              <a:defRPr sz="1600">
                <a:solidFill>
                  <a:schemeClr val="tx1"/>
                </a:solidFill>
                <a:latin typeface="+mn-lt"/>
                <a:ea typeface="MS PGothic" charset="0"/>
                <a:cs typeface="MS PGothic" charset="0"/>
              </a:defRPr>
            </a:lvl1pPr>
            <a:lvl2pPr marL="509588" indent="-163513" algn="l" rtl="0" eaLnBrk="0" fontAlgn="base" hangingPunct="0">
              <a:spcBef>
                <a:spcPct val="0"/>
              </a:spcBef>
              <a:spcAft>
                <a:spcPct val="0"/>
              </a:spcAft>
              <a:buClr>
                <a:schemeClr val="tx1"/>
              </a:buClr>
              <a:buFont typeface="Arial" charset="0"/>
              <a:buChar char="–"/>
              <a:defRPr sz="1600">
                <a:solidFill>
                  <a:schemeClr val="tx1"/>
                </a:solidFill>
                <a:latin typeface="+mn-lt"/>
                <a:ea typeface="MS PGothic" charset="0"/>
                <a:cs typeface="MS PGothic" charset="0"/>
              </a:defRPr>
            </a:lvl2pPr>
            <a:lvl3pPr marL="855663" indent="-173038" algn="l" rtl="0" eaLnBrk="0" fontAlgn="base" hangingPunct="0">
              <a:spcBef>
                <a:spcPct val="0"/>
              </a:spcBef>
              <a:spcAft>
                <a:spcPct val="0"/>
              </a:spcAft>
              <a:buClr>
                <a:schemeClr val="tx1"/>
              </a:buClr>
              <a:buChar char="•"/>
              <a:defRPr sz="1600">
                <a:solidFill>
                  <a:schemeClr val="tx1"/>
                </a:solidFill>
                <a:latin typeface="+mn-lt"/>
                <a:ea typeface="MS PGothic" charset="0"/>
                <a:cs typeface="MS PGothic" charset="0"/>
              </a:defRPr>
            </a:lvl3pPr>
            <a:lvl4pPr marL="1203325" indent="-173038" algn="l" rtl="0" eaLnBrk="0" fontAlgn="base" hangingPunct="0">
              <a:spcBef>
                <a:spcPct val="20000"/>
              </a:spcBef>
              <a:spcAft>
                <a:spcPct val="0"/>
              </a:spcAft>
              <a:buClr>
                <a:schemeClr val="bg1"/>
              </a:buClr>
              <a:defRPr sz="1600">
                <a:solidFill>
                  <a:schemeClr val="bg1"/>
                </a:solidFill>
                <a:latin typeface="+mn-lt"/>
                <a:ea typeface="MS PGothic" charset="0"/>
                <a:cs typeface="MS PGothic" charset="0"/>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ea typeface="MS PGothic" charset="0"/>
                <a:cs typeface="MS PGothic" charset="0"/>
              </a:defRPr>
            </a:lvl5pPr>
            <a:lvl6pPr marL="1997075" indent="-163513" algn="l" rtl="0" fontAlgn="base">
              <a:spcBef>
                <a:spcPct val="20000"/>
              </a:spcBef>
              <a:spcAft>
                <a:spcPct val="0"/>
              </a:spcAft>
              <a:buClr>
                <a:schemeClr val="bg1"/>
              </a:buClr>
              <a:buChar char="»"/>
              <a:defRPr sz="1600">
                <a:solidFill>
                  <a:schemeClr val="bg1"/>
                </a:solidFill>
                <a:latin typeface="+mn-lt"/>
                <a:ea typeface="+mn-ea"/>
              </a:defRPr>
            </a:lvl6pPr>
            <a:lvl7pPr marL="2454275" indent="-163513" algn="l" rtl="0" fontAlgn="base">
              <a:spcBef>
                <a:spcPct val="20000"/>
              </a:spcBef>
              <a:spcAft>
                <a:spcPct val="0"/>
              </a:spcAft>
              <a:buClr>
                <a:schemeClr val="bg1"/>
              </a:buClr>
              <a:buChar char="»"/>
              <a:defRPr sz="1600">
                <a:solidFill>
                  <a:schemeClr val="bg1"/>
                </a:solidFill>
                <a:latin typeface="+mn-lt"/>
                <a:ea typeface="+mn-ea"/>
              </a:defRPr>
            </a:lvl7pPr>
            <a:lvl8pPr marL="2911475" indent="-163513" algn="l" rtl="0" fontAlgn="base">
              <a:spcBef>
                <a:spcPct val="20000"/>
              </a:spcBef>
              <a:spcAft>
                <a:spcPct val="0"/>
              </a:spcAft>
              <a:buClr>
                <a:schemeClr val="bg1"/>
              </a:buClr>
              <a:buChar char="»"/>
              <a:defRPr sz="1600">
                <a:solidFill>
                  <a:schemeClr val="bg1"/>
                </a:solidFill>
                <a:latin typeface="+mn-lt"/>
                <a:ea typeface="+mn-ea"/>
              </a:defRPr>
            </a:lvl8pPr>
            <a:lvl9pPr marL="3368675" indent="-163513" algn="l" rtl="0" fontAlgn="base">
              <a:spcBef>
                <a:spcPct val="20000"/>
              </a:spcBef>
              <a:spcAft>
                <a:spcPct val="0"/>
              </a:spcAft>
              <a:buClr>
                <a:schemeClr val="bg1"/>
              </a:buClr>
              <a:buChar char="»"/>
              <a:defRPr sz="1600">
                <a:solidFill>
                  <a:schemeClr val="bg1"/>
                </a:solidFill>
                <a:latin typeface="+mn-lt"/>
                <a:ea typeface="+mn-ea"/>
              </a:defRPr>
            </a:lvl9pPr>
          </a:lstStyle>
          <a:p>
            <a:pPr marL="0" indent="0">
              <a:lnSpc>
                <a:spcPct val="90000"/>
              </a:lnSpc>
              <a:buClr>
                <a:srgbClr val="000000"/>
              </a:buClr>
              <a:buFont typeface="Wingdings" charset="0"/>
              <a:buNone/>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W3C Member Submission:</a:t>
            </a:r>
            <a:br>
              <a:rPr lang="en-US" dirty="0" smtClean="0">
                <a:solidFill>
                  <a:srgbClr val="000000"/>
                </a:solidFill>
                <a:latin typeface="Calibri"/>
                <a:cs typeface="Calibri"/>
              </a:rPr>
            </a:br>
            <a:r>
              <a:rPr lang="en-US" dirty="0" smtClean="0">
                <a:solidFill>
                  <a:srgbClr val="000000"/>
                </a:solidFill>
                <a:latin typeface="Calibri"/>
                <a:cs typeface="Calibri"/>
              </a:rPr>
              <a:t>	</a:t>
            </a:r>
            <a:r>
              <a:rPr lang="en-US" i="1" dirty="0" smtClean="0">
                <a:solidFill>
                  <a:srgbClr val="000000"/>
                </a:solidFill>
                <a:latin typeface="Calibri"/>
                <a:cs typeface="Calibri"/>
                <a:hlinkClick r:id="rId11"/>
              </a:rPr>
              <a:t>Linked Data Basic Profile </a:t>
            </a:r>
            <a:endParaRPr lang="en-US" i="1" dirty="0" smtClean="0">
              <a:solidFill>
                <a:srgbClr val="000000"/>
              </a:solidFill>
              <a:latin typeface="Calibri"/>
              <a:cs typeface="Calibri"/>
            </a:endParaRPr>
          </a:p>
          <a:p>
            <a:pPr marL="454025" indent="-285750">
              <a:lnSpc>
                <a:spcPct val="90000"/>
              </a:lnSpc>
              <a:spcBef>
                <a:spcPts val="0"/>
              </a:spcBef>
              <a:buClr>
                <a:srgbClr val="000000"/>
              </a:buClr>
              <a:buFont typeface="Lucida Grande"/>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IBM</a:t>
            </a:r>
            <a:r>
              <a:rPr lang="en-US" dirty="0">
                <a:solidFill>
                  <a:srgbClr val="000000"/>
                </a:solidFill>
                <a:latin typeface="Calibri"/>
                <a:cs typeface="Calibri"/>
              </a:rPr>
              <a:t>, DERI, EMC, Oracle, Red Hat, </a:t>
            </a:r>
            <a:r>
              <a:rPr lang="en-US" dirty="0">
                <a:solidFill>
                  <a:srgbClr val="000000"/>
                </a:solidFill>
                <a:latin typeface="Calibri"/>
                <a:cs typeface="Calibri"/>
              </a:rPr>
              <a:t>SemanticWeb.com</a:t>
            </a:r>
            <a:r>
              <a:rPr lang="en-US" dirty="0">
                <a:solidFill>
                  <a:srgbClr val="000000"/>
                </a:solidFill>
                <a:latin typeface="Calibri"/>
                <a:cs typeface="Calibri"/>
              </a:rPr>
              <a:t>, </a:t>
            </a:r>
            <a:r>
              <a:rPr lang="en-US" dirty="0" smtClean="0">
                <a:solidFill>
                  <a:srgbClr val="000000"/>
                </a:solidFill>
                <a:latin typeface="Calibri"/>
                <a:cs typeface="Calibri"/>
              </a:rPr>
              <a:t>Tasktop</a:t>
            </a:r>
            <a:endParaRPr lang="en-US" dirty="0" smtClean="0">
              <a:solidFill>
                <a:srgbClr val="000000"/>
              </a:solidFill>
              <a:latin typeface="Calibri"/>
              <a:cs typeface="Calibri"/>
            </a:endParaRPr>
          </a:p>
          <a:p>
            <a:pPr marL="454025" indent="-285750">
              <a:lnSpc>
                <a:spcPct val="90000"/>
              </a:lnSpc>
              <a:spcBef>
                <a:spcPts val="0"/>
              </a:spcBef>
              <a:buClr>
                <a:srgbClr val="000000"/>
              </a:buClr>
              <a:buFont typeface="Lucida Grande"/>
              <a:buChar char="-"/>
              <a:tabLst>
                <a:tab pos="282575" algn="l"/>
                <a:tab pos="739775" algn="l"/>
                <a:tab pos="1196975" algn="l"/>
                <a:tab pos="1654175" algn="l"/>
                <a:tab pos="2111375" algn="l"/>
                <a:tab pos="2568575" algn="l"/>
                <a:tab pos="3025775" algn="l"/>
                <a:tab pos="3482975" algn="l"/>
                <a:tab pos="3940175" algn="l"/>
                <a:tab pos="4397375" algn="l"/>
                <a:tab pos="4854575" algn="l"/>
                <a:tab pos="5311775" algn="l"/>
                <a:tab pos="5768975" algn="l"/>
                <a:tab pos="6226175" algn="l"/>
                <a:tab pos="6683375" algn="l"/>
                <a:tab pos="7140575" algn="l"/>
                <a:tab pos="7597775" algn="l"/>
                <a:tab pos="8054975" algn="l"/>
                <a:tab pos="8512175" algn="l"/>
                <a:tab pos="8969375" algn="l"/>
              </a:tabLst>
              <a:defRPr/>
            </a:pPr>
            <a:r>
              <a:rPr lang="en-US" dirty="0" smtClean="0">
                <a:solidFill>
                  <a:srgbClr val="000000"/>
                </a:solidFill>
                <a:latin typeface="Calibri"/>
                <a:cs typeface="Calibri"/>
              </a:rPr>
              <a:t>Supporters: Siemens, Cambridge Semantics</a:t>
            </a:r>
          </a:p>
        </p:txBody>
      </p:sp>
      <p:pic>
        <p:nvPicPr>
          <p:cNvPr id="5131" name="Picture 7"/>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632450" y="611188"/>
            <a:ext cx="4968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3"/>
          <p:cNvSpPr txBox="1">
            <a:spLocks noChangeArrowheads="1"/>
          </p:cNvSpPr>
          <p:nvPr/>
        </p:nvSpPr>
        <p:spPr bwMode="auto">
          <a:xfrm>
            <a:off x="2359025" y="611188"/>
            <a:ext cx="2986088" cy="396875"/>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algn="l" eaLnBrk="1" hangingPunct="1">
              <a:lnSpc>
                <a:spcPct val="90000"/>
              </a:lnSpc>
              <a:buClr>
                <a:srgbClr val="7889FB"/>
              </a:buClr>
            </a:pPr>
            <a:r>
              <a:rPr lang="en-GB" sz="2200" dirty="0">
                <a:solidFill>
                  <a:srgbClr val="7889FB"/>
                </a:solidFill>
              </a:rPr>
              <a:t>OSLC Community</a:t>
            </a:r>
            <a:endParaRPr lang="en-US" sz="2200" dirty="0">
              <a:solidFill>
                <a:srgbClr val="7889FB"/>
              </a:solidFill>
            </a:endParaRPr>
          </a:p>
        </p:txBody>
      </p:sp>
      <p:grpSp>
        <p:nvGrpSpPr>
          <p:cNvPr id="4" name="Group 3"/>
          <p:cNvGrpSpPr/>
          <p:nvPr/>
        </p:nvGrpSpPr>
        <p:grpSpPr>
          <a:xfrm>
            <a:off x="4351917" y="5007144"/>
            <a:ext cx="1061215" cy="769441"/>
            <a:chOff x="4351917" y="5007144"/>
            <a:chExt cx="1061215" cy="769441"/>
          </a:xfrm>
        </p:grpSpPr>
        <p:sp>
          <p:nvSpPr>
            <p:cNvPr id="3" name="TextBox 2"/>
            <p:cNvSpPr txBox="1"/>
            <p:nvPr/>
          </p:nvSpPr>
          <p:spPr>
            <a:xfrm>
              <a:off x="4351917" y="5007144"/>
              <a:ext cx="529337" cy="769441"/>
            </a:xfrm>
            <a:prstGeom prst="rect">
              <a:avLst/>
            </a:prstGeom>
            <a:noFill/>
          </p:spPr>
          <p:txBody>
            <a:bodyPr wrap="none" rtlCol="0" anchor="ctr" anchorCtr="1">
              <a:spAutoFit/>
            </a:bodyPr>
            <a:lstStyle/>
            <a:p>
              <a:r>
                <a:rPr lang="en-US" sz="4400" b="1" dirty="0" smtClean="0">
                  <a:solidFill>
                    <a:srgbClr val="FF0000"/>
                  </a:solidFill>
                </a:rPr>
                <a:t>?</a:t>
              </a:r>
              <a:endParaRPr lang="en-US" sz="2400" b="1" dirty="0">
                <a:solidFill>
                  <a:srgbClr val="FF0000"/>
                </a:solidFill>
              </a:endParaRPr>
            </a:p>
          </p:txBody>
        </p:sp>
        <p:sp>
          <p:nvSpPr>
            <p:cNvPr id="12" name="TextBox 11"/>
            <p:cNvSpPr txBox="1"/>
            <p:nvPr/>
          </p:nvSpPr>
          <p:spPr>
            <a:xfrm>
              <a:off x="4772512" y="5222587"/>
              <a:ext cx="640620" cy="338554"/>
            </a:xfrm>
            <a:prstGeom prst="rect">
              <a:avLst/>
            </a:prstGeom>
            <a:noFill/>
          </p:spPr>
          <p:txBody>
            <a:bodyPr wrap="none" rtlCol="0" anchor="ctr" anchorCtr="1">
              <a:spAutoFit/>
            </a:bodyPr>
            <a:lstStyle/>
            <a:p>
              <a:r>
                <a:rPr lang="en-US" b="1" dirty="0" smtClean="0">
                  <a:solidFill>
                    <a:srgbClr val="FF0000"/>
                  </a:solidFill>
                </a:rPr>
                <a:t>SCM</a:t>
              </a:r>
              <a:endParaRPr lang="en-US" b="1" dirty="0">
                <a:solidFill>
                  <a:srgbClr val="FF0000"/>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title"/>
          </p:nvPr>
        </p:nvSpPr>
        <p:spPr/>
        <p:txBody>
          <a:bodyPr/>
          <a:lstStyle/>
          <a:p>
            <a:r>
              <a:rPr lang="en-US" dirty="0" smtClean="0"/>
              <a:t>OSLC SCM History</a:t>
            </a:r>
            <a:endParaRPr lang="en-US" dirty="0"/>
          </a:p>
        </p:txBody>
      </p:sp>
      <p:sp>
        <p:nvSpPr>
          <p:cNvPr id="3074" name="Content Placeholder 2"/>
          <p:cNvSpPr>
            <a:spLocks noGrp="1"/>
          </p:cNvSpPr>
          <p:nvPr>
            <p:ph idx="1"/>
          </p:nvPr>
        </p:nvSpPr>
        <p:spPr>
          <a:xfrm>
            <a:off x="263525" y="1598613"/>
            <a:ext cx="8705850" cy="2000548"/>
          </a:xfrm>
        </p:spPr>
        <p:txBody>
          <a:bodyPr/>
          <a:lstStyle/>
          <a:p>
            <a:r>
              <a:rPr lang="en-US" dirty="0" smtClean="0"/>
              <a:t>WG started in September 2009 with 14 members</a:t>
            </a:r>
          </a:p>
          <a:p>
            <a:pPr lvl="1"/>
            <a:r>
              <a:rPr lang="en-US" dirty="0" smtClean="0"/>
              <a:t>3 non-IBM consumers</a:t>
            </a:r>
          </a:p>
          <a:p>
            <a:pPr lvl="1"/>
            <a:r>
              <a:rPr lang="en-US" dirty="0" smtClean="0"/>
              <a:t>No non-IBM producers</a:t>
            </a:r>
          </a:p>
          <a:p>
            <a:r>
              <a:rPr lang="en-US" dirty="0" smtClean="0"/>
              <a:t>Initial directive: v1.0 by end Q1 2010!</a:t>
            </a:r>
          </a:p>
          <a:p>
            <a:pPr lvl="1"/>
            <a:r>
              <a:rPr lang="en-US" dirty="0" smtClean="0"/>
              <a:t>In line with proposed date for OSLC CM 2.0</a:t>
            </a:r>
          </a:p>
          <a:p>
            <a:pPr lvl="1"/>
            <a:r>
              <a:rPr lang="en-US" dirty="0" smtClean="0"/>
              <a:t>Dates slipped through 2010 with creation of Core</a:t>
            </a:r>
            <a:endParaRPr lang="en-US" dirty="0"/>
          </a:p>
        </p:txBody>
      </p:sp>
    </p:spTree>
    <p:extLst>
      <p:ext uri="{BB962C8B-B14F-4D97-AF65-F5344CB8AC3E}">
        <p14:creationId xmlns:p14="http://schemas.microsoft.com/office/powerpoint/2010/main" val="20589734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dirty="0">
                <a:latin typeface="Calibri" charset="0"/>
              </a:rPr>
              <a:t>OSLC SCM Current State</a:t>
            </a:r>
          </a:p>
        </p:txBody>
      </p:sp>
      <p:sp>
        <p:nvSpPr>
          <p:cNvPr id="4098" name="Content Placeholder 2"/>
          <p:cNvSpPr>
            <a:spLocks noGrp="1"/>
          </p:cNvSpPr>
          <p:nvPr>
            <p:ph idx="1"/>
          </p:nvPr>
        </p:nvSpPr>
        <p:spPr>
          <a:xfrm>
            <a:off x="263525" y="1598613"/>
            <a:ext cx="8705850" cy="2646878"/>
          </a:xfrm>
        </p:spPr>
        <p:txBody>
          <a:bodyPr/>
          <a:lstStyle/>
          <a:p>
            <a:r>
              <a:rPr lang="en-US" dirty="0">
                <a:latin typeface="Calibri" charset="0"/>
              </a:rPr>
              <a:t>1.0 Draft Spec nominally in Finalization</a:t>
            </a:r>
          </a:p>
          <a:p>
            <a:pPr lvl="1"/>
            <a:r>
              <a:rPr lang="en-US" dirty="0" smtClean="0">
                <a:latin typeface="Calibri" charset="0"/>
              </a:rPr>
              <a:t>A few </a:t>
            </a:r>
            <a:r>
              <a:rPr lang="en-US" dirty="0">
                <a:latin typeface="Calibri" charset="0"/>
              </a:rPr>
              <a:t>open issues and minor tidying </a:t>
            </a:r>
            <a:r>
              <a:rPr lang="en-US" dirty="0" smtClean="0">
                <a:latin typeface="Calibri" charset="0"/>
              </a:rPr>
              <a:t>up required</a:t>
            </a:r>
            <a:endParaRPr lang="en-US" dirty="0">
              <a:latin typeface="Calibri" charset="0"/>
            </a:endParaRPr>
          </a:p>
          <a:p>
            <a:r>
              <a:rPr lang="en-US" dirty="0">
                <a:latin typeface="Calibri" charset="0"/>
              </a:rPr>
              <a:t>But </a:t>
            </a:r>
            <a:r>
              <a:rPr lang="en-US" dirty="0" smtClean="0">
                <a:latin typeface="Calibri" charset="0"/>
              </a:rPr>
              <a:t>very limited adoption</a:t>
            </a:r>
          </a:p>
          <a:p>
            <a:pPr lvl="1"/>
            <a:r>
              <a:rPr lang="en-US" dirty="0" smtClean="0">
                <a:latin typeface="Calibri" charset="0"/>
              </a:rPr>
              <a:t>Only 1 partial implementation: Synergy 7.1.0.2 (and Synergy 7.2)</a:t>
            </a:r>
          </a:p>
          <a:p>
            <a:pPr lvl="1"/>
            <a:r>
              <a:rPr lang="en-US" dirty="0" smtClean="0">
                <a:latin typeface="Calibri" charset="0"/>
              </a:rPr>
              <a:t>No current implementation for Rational Team Concert or </a:t>
            </a:r>
            <a:r>
              <a:rPr lang="en-US" dirty="0" smtClean="0">
                <a:latin typeface="Calibri" charset="0"/>
              </a:rPr>
              <a:t>ClearCase</a:t>
            </a:r>
            <a:endParaRPr lang="en-US" dirty="0" smtClean="0">
              <a:latin typeface="Calibri" charset="0"/>
            </a:endParaRPr>
          </a:p>
          <a:p>
            <a:pPr lvl="1"/>
            <a:r>
              <a:rPr lang="en-US" dirty="0" smtClean="0">
                <a:latin typeface="Calibri" charset="0"/>
              </a:rPr>
              <a:t>No </a:t>
            </a:r>
            <a:r>
              <a:rPr lang="en-US" dirty="0">
                <a:latin typeface="Calibri" charset="0"/>
              </a:rPr>
              <a:t>external vendors showing interest</a:t>
            </a:r>
          </a:p>
          <a:p>
            <a:pPr lvl="1"/>
            <a:r>
              <a:rPr lang="en-US" dirty="0">
                <a:latin typeface="Calibri" charset="0"/>
              </a:rPr>
              <a:t>Some interest from </a:t>
            </a:r>
            <a:r>
              <a:rPr lang="en-US" dirty="0">
                <a:latin typeface="Calibri" charset="0"/>
              </a:rPr>
              <a:t>Mylyn</a:t>
            </a:r>
            <a:r>
              <a:rPr lang="en-US" dirty="0">
                <a:latin typeface="Calibri" charset="0"/>
              </a:rPr>
              <a:t> as </a:t>
            </a:r>
            <a:r>
              <a:rPr lang="en-US" dirty="0" smtClean="0">
                <a:latin typeface="Calibri" charset="0"/>
              </a:rPr>
              <a:t>consumer</a:t>
            </a:r>
          </a:p>
          <a:p>
            <a:pPr lvl="1"/>
            <a:r>
              <a:rPr lang="en-US" dirty="0" smtClean="0">
                <a:latin typeface="Calibri" charset="0"/>
              </a:rPr>
              <a:t>Some interest and experimentation by customers and third parties</a:t>
            </a:r>
            <a:endParaRPr lang="en-US" dirty="0">
              <a:latin typeface="Calibri" charset="0"/>
            </a:endParaRPr>
          </a:p>
        </p:txBody>
      </p:sp>
    </p:spTree>
    <p:extLst>
      <p:ext uri="{BB962C8B-B14F-4D97-AF65-F5344CB8AC3E}">
        <p14:creationId xmlns:p14="http://schemas.microsoft.com/office/powerpoint/2010/main" val="222953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8" y="627063"/>
            <a:ext cx="8789987" cy="402674"/>
          </a:xfrm>
        </p:spPr>
        <p:txBody>
          <a:bodyPr/>
          <a:lstStyle/>
          <a:p>
            <a:r>
              <a:rPr lang="en-US" dirty="0" smtClean="0"/>
              <a:t>Problems with OSLC SCM 1.0</a:t>
            </a:r>
            <a:endParaRPr lang="en-US" dirty="0"/>
          </a:p>
        </p:txBody>
      </p:sp>
      <p:sp>
        <p:nvSpPr>
          <p:cNvPr id="3" name="Content Placeholder 2"/>
          <p:cNvSpPr>
            <a:spLocks noGrp="1"/>
          </p:cNvSpPr>
          <p:nvPr>
            <p:ph idx="1"/>
          </p:nvPr>
        </p:nvSpPr>
        <p:spPr>
          <a:xfrm>
            <a:off x="263525" y="1598613"/>
            <a:ext cx="8705850" cy="3877985"/>
          </a:xfrm>
        </p:spPr>
        <p:txBody>
          <a:bodyPr/>
          <a:lstStyle/>
          <a:p>
            <a:r>
              <a:rPr lang="en-US" dirty="0" smtClean="0"/>
              <a:t>Spec is large and expensive to implement</a:t>
            </a:r>
          </a:p>
          <a:p>
            <a:pPr lvl="1"/>
            <a:r>
              <a:rPr lang="en-US" dirty="0" smtClean="0"/>
              <a:t>Approximately 16 different resource types</a:t>
            </a:r>
          </a:p>
          <a:p>
            <a:pPr lvl="1"/>
            <a:r>
              <a:rPr lang="en-US" dirty="0" smtClean="0"/>
              <a:t>At least two query capabilities</a:t>
            </a:r>
          </a:p>
          <a:p>
            <a:pPr lvl="1"/>
            <a:r>
              <a:rPr lang="en-US" dirty="0" smtClean="0"/>
              <a:t>A non-standard equivalent of SPARQL 1.1 property paths</a:t>
            </a:r>
          </a:p>
          <a:p>
            <a:pPr lvl="1"/>
            <a:r>
              <a:rPr lang="en-US" dirty="0" smtClean="0"/>
              <a:t>Complex URI structure with several query strings defined</a:t>
            </a:r>
          </a:p>
          <a:p>
            <a:pPr lvl="1"/>
            <a:endParaRPr lang="en-US" dirty="0"/>
          </a:p>
          <a:p>
            <a:r>
              <a:rPr lang="en-US" dirty="0" smtClean="0"/>
              <a:t>While at the same time, benefit appears to be small</a:t>
            </a:r>
          </a:p>
          <a:p>
            <a:pPr lvl="1"/>
            <a:r>
              <a:rPr lang="en-US" dirty="0" smtClean="0"/>
              <a:t>Scope appears to be limited to SCM tools</a:t>
            </a:r>
            <a:endParaRPr lang="en-US" dirty="0"/>
          </a:p>
          <a:p>
            <a:pPr lvl="1"/>
            <a:r>
              <a:rPr lang="en-US" dirty="0" smtClean="0"/>
              <a:t>Read-only access – no PUT, POST, or DELETE operations defined</a:t>
            </a:r>
          </a:p>
          <a:p>
            <a:pPr lvl="1"/>
            <a:r>
              <a:rPr lang="en-US" dirty="0" smtClean="0"/>
              <a:t>Limited client demand: OSLC SCM 1.0 provided little that you could not do better from the SCM tools themselves</a:t>
            </a:r>
          </a:p>
          <a:p>
            <a:endParaRPr lang="en-US" dirty="0"/>
          </a:p>
        </p:txBody>
      </p:sp>
    </p:spTree>
    <p:extLst>
      <p:ext uri="{BB962C8B-B14F-4D97-AF65-F5344CB8AC3E}">
        <p14:creationId xmlns:p14="http://schemas.microsoft.com/office/powerpoint/2010/main" val="359964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r>
              <a:rPr lang="en-US" dirty="0">
                <a:latin typeface="Calibri" charset="0"/>
              </a:rPr>
              <a:t>Current Activity</a:t>
            </a:r>
          </a:p>
        </p:txBody>
      </p:sp>
      <p:sp>
        <p:nvSpPr>
          <p:cNvPr id="5122" name="Content Placeholder 2"/>
          <p:cNvSpPr>
            <a:spLocks noGrp="1"/>
          </p:cNvSpPr>
          <p:nvPr>
            <p:ph idx="1"/>
          </p:nvPr>
        </p:nvSpPr>
        <p:spPr>
          <a:xfrm>
            <a:off x="263525" y="1598613"/>
            <a:ext cx="8705850" cy="1815882"/>
          </a:xfrm>
        </p:spPr>
        <p:txBody>
          <a:bodyPr/>
          <a:lstStyle/>
          <a:p>
            <a:r>
              <a:rPr lang="en-US" dirty="0">
                <a:latin typeface="Calibri" charset="0"/>
              </a:rPr>
              <a:t>No activities around OSLC SCM </a:t>
            </a:r>
            <a:r>
              <a:rPr lang="en-US" dirty="0" smtClean="0">
                <a:latin typeface="Calibri" charset="0"/>
              </a:rPr>
              <a:t>itself for several months</a:t>
            </a:r>
            <a:endParaRPr lang="en-US" dirty="0">
              <a:latin typeface="Calibri" charset="0"/>
            </a:endParaRPr>
          </a:p>
          <a:p>
            <a:r>
              <a:rPr lang="en-US" dirty="0" smtClean="0">
                <a:latin typeface="Calibri" charset="0"/>
              </a:rPr>
              <a:t>Some effort on OSLC baselines, but that work was shelved</a:t>
            </a:r>
            <a:endParaRPr lang="en-US" dirty="0">
              <a:latin typeface="Calibri" charset="0"/>
            </a:endParaRPr>
          </a:p>
          <a:p>
            <a:r>
              <a:rPr lang="en-US" dirty="0" smtClean="0">
                <a:latin typeface="Calibri" charset="0"/>
              </a:rPr>
              <a:t>Core Extension proposals </a:t>
            </a:r>
            <a:r>
              <a:rPr lang="en-US" dirty="0">
                <a:latin typeface="Calibri" charset="0"/>
              </a:rPr>
              <a:t>from PLM-ALM</a:t>
            </a:r>
          </a:p>
          <a:p>
            <a:r>
              <a:rPr lang="en-US" dirty="0" smtClean="0">
                <a:latin typeface="Calibri" charset="0"/>
              </a:rPr>
              <a:t>IBM's work on the W3C Linked Data Basic Profile submission</a:t>
            </a:r>
          </a:p>
          <a:p>
            <a:r>
              <a:rPr lang="en-US" dirty="0">
                <a:latin typeface="Calibri" charset="0"/>
              </a:rPr>
              <a:t>D</a:t>
            </a:r>
            <a:r>
              <a:rPr lang="en-US" dirty="0" smtClean="0">
                <a:latin typeface="Calibri" charset="0"/>
              </a:rPr>
              <a:t>evelopment in IBM's thinking about configuration management with linked data</a:t>
            </a:r>
            <a:endParaRPr lang="en-US" dirty="0">
              <a:latin typeface="Calibri" charset="0"/>
            </a:endParaRPr>
          </a:p>
        </p:txBody>
      </p:sp>
    </p:spTree>
    <p:extLst>
      <p:ext uri="{BB962C8B-B14F-4D97-AF65-F5344CB8AC3E}">
        <p14:creationId xmlns:p14="http://schemas.microsoft.com/office/powerpoint/2010/main" val="19810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latin typeface="Arial" charset="0"/>
                <a:cs typeface="Arial" charset="0"/>
              </a:rPr>
              <a:t>OSLC’s Innovative Solution</a:t>
            </a:r>
          </a:p>
        </p:txBody>
      </p:sp>
      <p:grpSp>
        <p:nvGrpSpPr>
          <p:cNvPr id="2" name="Group 1"/>
          <p:cNvGrpSpPr/>
          <p:nvPr/>
        </p:nvGrpSpPr>
        <p:grpSpPr>
          <a:xfrm>
            <a:off x="138908" y="1463675"/>
            <a:ext cx="8886825" cy="4697413"/>
            <a:chOff x="0" y="1463675"/>
            <a:chExt cx="8886825" cy="4697413"/>
          </a:xfrm>
        </p:grpSpPr>
        <p:sp>
          <p:nvSpPr>
            <p:cNvPr id="6147" name="TextBox 41"/>
            <p:cNvSpPr txBox="1">
              <a:spLocks noChangeArrowheads="1"/>
            </p:cNvSpPr>
            <p:nvPr/>
          </p:nvSpPr>
          <p:spPr bwMode="auto">
            <a:xfrm>
              <a:off x="6391275" y="3967163"/>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Increased traceability</a:t>
              </a:r>
            </a:p>
          </p:txBody>
        </p:sp>
        <p:grpSp>
          <p:nvGrpSpPr>
            <p:cNvPr id="6148" name="Group 3"/>
            <p:cNvGrpSpPr>
              <a:grpSpLocks/>
            </p:cNvGrpSpPr>
            <p:nvPr/>
          </p:nvGrpSpPr>
          <p:grpSpPr bwMode="auto">
            <a:xfrm>
              <a:off x="1930400" y="1936750"/>
              <a:ext cx="5470525" cy="3844925"/>
              <a:chOff x="1180" y="929"/>
              <a:chExt cx="3446" cy="2422"/>
            </a:xfrm>
          </p:grpSpPr>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b="37823"/>
              <a:stretch>
                <a:fillRect/>
              </a:stretch>
            </p:blipFill>
            <p:spPr bwMode="auto">
              <a:xfrm>
                <a:off x="1180" y="929"/>
                <a:ext cx="3446" cy="233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solidFill>
                      <a:srgbClr val="FF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 useBgFill="1">
            <p:nvSpPr>
              <p:cNvPr id="7" name="Rectangle 5"/>
              <p:cNvSpPr>
                <a:spLocks noChangeArrowheads="1"/>
              </p:cNvSpPr>
              <p:nvPr/>
            </p:nvSpPr>
            <p:spPr bwMode="auto">
              <a:xfrm>
                <a:off x="1350" y="2119"/>
                <a:ext cx="164" cy="1165"/>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8" name="Rectangle 6"/>
              <p:cNvSpPr>
                <a:spLocks noChangeArrowheads="1"/>
              </p:cNvSpPr>
              <p:nvPr/>
            </p:nvSpPr>
            <p:spPr bwMode="auto">
              <a:xfrm>
                <a:off x="1486" y="3167"/>
                <a:ext cx="2514" cy="184"/>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9" name="Rectangle 7"/>
              <p:cNvSpPr>
                <a:spLocks noChangeArrowheads="1"/>
              </p:cNvSpPr>
              <p:nvPr/>
            </p:nvSpPr>
            <p:spPr bwMode="auto">
              <a:xfrm>
                <a:off x="3013" y="3126"/>
                <a:ext cx="86" cy="78"/>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sp useBgFill="1">
            <p:nvSpPr>
              <p:cNvPr id="10" name="Rectangle 8"/>
              <p:cNvSpPr>
                <a:spLocks noChangeArrowheads="1"/>
              </p:cNvSpPr>
              <p:nvPr/>
            </p:nvSpPr>
            <p:spPr bwMode="auto">
              <a:xfrm>
                <a:off x="3808" y="2122"/>
                <a:ext cx="164" cy="1165"/>
              </a:xfrm>
              <a:prstGeom prst="rect">
                <a:avLst/>
              </a:prstGeom>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buFont typeface="Arial" pitchFamily="34" charset="0"/>
                  <a:buNone/>
                  <a:defRPr/>
                </a:pPr>
                <a:endParaRPr lang="en-US" dirty="0">
                  <a:latin typeface="Calibri" charset="0"/>
                  <a:cs typeface="Arial" pitchFamily="34" charset="0"/>
                </a:endParaRPr>
              </a:p>
            </p:txBody>
          </p:sp>
        </p:grpSp>
        <p:sp useBgFill="1">
          <p:nvSpPr>
            <p:cNvPr id="11" name="Rounded Rectangle 10"/>
            <p:cNvSpPr/>
            <p:nvPr/>
          </p:nvSpPr>
          <p:spPr>
            <a:xfrm>
              <a:off x="3714750" y="3281363"/>
              <a:ext cx="1143000" cy="304800"/>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None/>
                <a:defRPr/>
              </a:pPr>
              <a:endParaRPr lang="en-US" dirty="0"/>
            </a:p>
          </p:txBody>
        </p:sp>
        <p:sp useBgFill="1">
          <p:nvSpPr>
            <p:cNvPr id="12" name="Rounded Rectangle 11"/>
            <p:cNvSpPr/>
            <p:nvPr/>
          </p:nvSpPr>
          <p:spPr>
            <a:xfrm>
              <a:off x="3714750" y="3509963"/>
              <a:ext cx="1143000" cy="457200"/>
            </a:xfrm>
            <a:prstGeom prst="round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None/>
                <a:defRPr/>
              </a:pPr>
              <a:endParaRPr lang="en-US" dirty="0"/>
            </a:p>
          </p:txBody>
        </p:sp>
        <p:sp>
          <p:nvSpPr>
            <p:cNvPr id="6151" name="TextBox 6"/>
            <p:cNvSpPr txBox="1">
              <a:spLocks noChangeArrowheads="1"/>
            </p:cNvSpPr>
            <p:nvPr/>
          </p:nvSpPr>
          <p:spPr bwMode="auto">
            <a:xfrm>
              <a:off x="0" y="2516188"/>
              <a:ext cx="373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Architecture of the Web</a:t>
              </a:r>
            </a:p>
          </p:txBody>
        </p:sp>
        <p:sp>
          <p:nvSpPr>
            <p:cNvPr id="6152" name="TextBox 9"/>
            <p:cNvSpPr txBox="1">
              <a:spLocks noChangeArrowheads="1"/>
            </p:cNvSpPr>
            <p:nvPr/>
          </p:nvSpPr>
          <p:spPr bwMode="auto">
            <a:xfrm>
              <a:off x="330200" y="3297238"/>
              <a:ext cx="1600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Linked Data </a:t>
              </a:r>
            </a:p>
          </p:txBody>
        </p:sp>
        <p:sp>
          <p:nvSpPr>
            <p:cNvPr id="6153" name="TextBox 7"/>
            <p:cNvSpPr txBox="1">
              <a:spLocks noChangeArrowheads="1"/>
            </p:cNvSpPr>
            <p:nvPr/>
          </p:nvSpPr>
          <p:spPr bwMode="auto">
            <a:xfrm>
              <a:off x="914400" y="57912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b="1" i="1" dirty="0">
                  <a:solidFill>
                    <a:schemeClr val="tx1"/>
                  </a:solidFill>
                  <a:latin typeface="Calibri" charset="0"/>
                  <a:ea typeface="MS PGothic" charset="0"/>
                  <a:cs typeface="MS PGothic" charset="0"/>
                </a:rPr>
                <a:t>Links to where the data lives as opposed to copying and synchronizing</a:t>
              </a:r>
            </a:p>
          </p:txBody>
        </p:sp>
        <p:pic>
          <p:nvPicPr>
            <p:cNvPr id="6154" name="Picture 2" descr="OSLC_FullCol_Tit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3052763"/>
              <a:ext cx="111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Box 36"/>
            <p:cNvSpPr txBox="1">
              <a:spLocks noChangeArrowheads="1"/>
            </p:cNvSpPr>
            <p:nvPr/>
          </p:nvSpPr>
          <p:spPr bwMode="auto">
            <a:xfrm>
              <a:off x="3567113" y="3043238"/>
              <a:ext cx="14097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b="1" dirty="0">
                  <a:solidFill>
                    <a:schemeClr val="tx1"/>
                  </a:solidFill>
                  <a:latin typeface="Calibri" charset="0"/>
                  <a:ea typeface="MS PGothic" charset="0"/>
                  <a:cs typeface="MS PGothic" charset="0"/>
                </a:rPr>
                <a:t>Linked Lifecycle Data</a:t>
              </a:r>
            </a:p>
            <a:p>
              <a:pPr eaLnBrk="1" hangingPunct="1"/>
              <a:r>
                <a:rPr lang="en-US" b="1" dirty="0">
                  <a:solidFill>
                    <a:schemeClr val="tx1"/>
                  </a:solidFill>
                  <a:latin typeface="Calibri" charset="0"/>
                  <a:ea typeface="MS PGothic" charset="0"/>
                  <a:cs typeface="MS PGothic" charset="0"/>
                </a:rPr>
                <a:t>(OSLC)</a:t>
              </a:r>
            </a:p>
          </p:txBody>
        </p:sp>
        <p:sp>
          <p:nvSpPr>
            <p:cNvPr id="6156" name="TextBox 39"/>
            <p:cNvSpPr txBox="1">
              <a:spLocks noChangeArrowheads="1"/>
            </p:cNvSpPr>
            <p:nvPr/>
          </p:nvSpPr>
          <p:spPr bwMode="auto">
            <a:xfrm>
              <a:off x="358775" y="404336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Increased reuse  </a:t>
              </a:r>
            </a:p>
          </p:txBody>
        </p:sp>
        <p:sp>
          <p:nvSpPr>
            <p:cNvPr id="6157" name="TextBox 40"/>
            <p:cNvSpPr txBox="1">
              <a:spLocks noChangeArrowheads="1"/>
            </p:cNvSpPr>
            <p:nvPr/>
          </p:nvSpPr>
          <p:spPr bwMode="auto">
            <a:xfrm>
              <a:off x="6102350" y="2516188"/>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Standard Interfaces </a:t>
              </a:r>
            </a:p>
          </p:txBody>
        </p:sp>
        <p:sp>
          <p:nvSpPr>
            <p:cNvPr id="6158" name="TextBox 42"/>
            <p:cNvSpPr txBox="1">
              <a:spLocks noChangeArrowheads="1"/>
            </p:cNvSpPr>
            <p:nvPr/>
          </p:nvSpPr>
          <p:spPr bwMode="auto">
            <a:xfrm>
              <a:off x="6677025" y="3248025"/>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Better visibility</a:t>
              </a:r>
            </a:p>
          </p:txBody>
        </p:sp>
        <p:sp>
          <p:nvSpPr>
            <p:cNvPr id="6159" name="TextBox 43"/>
            <p:cNvSpPr txBox="1">
              <a:spLocks noChangeArrowheads="1"/>
            </p:cNvSpPr>
            <p:nvPr/>
          </p:nvSpPr>
          <p:spPr bwMode="auto">
            <a:xfrm>
              <a:off x="5645150" y="4814888"/>
              <a:ext cx="2667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“Just Enough” integration</a:t>
              </a:r>
            </a:p>
          </p:txBody>
        </p:sp>
        <p:sp>
          <p:nvSpPr>
            <p:cNvPr id="6160" name="TextBox 39"/>
            <p:cNvSpPr txBox="1">
              <a:spLocks noChangeArrowheads="1"/>
            </p:cNvSpPr>
            <p:nvPr/>
          </p:nvSpPr>
          <p:spPr bwMode="auto">
            <a:xfrm>
              <a:off x="585788" y="4926013"/>
              <a:ext cx="298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ea typeface="MS PGothic" charset="0"/>
                  <a:cs typeface="MS PGothic" charset="0"/>
                </a:rPr>
                <a:t>Decreased maintenance costs</a:t>
              </a:r>
            </a:p>
          </p:txBody>
        </p:sp>
        <p:sp>
          <p:nvSpPr>
            <p:cNvPr id="6161" name="TextBox 1"/>
            <p:cNvSpPr txBox="1">
              <a:spLocks noChangeArrowheads="1"/>
            </p:cNvSpPr>
            <p:nvPr/>
          </p:nvSpPr>
          <p:spPr bwMode="auto">
            <a:xfrm>
              <a:off x="914400" y="1463675"/>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000000"/>
                  </a:solidFill>
                  <a:latin typeface="Arial" charset="0"/>
                  <a:ea typeface="ＭＳ Ｐゴシック" charset="0"/>
                  <a:cs typeface="Arial" charset="0"/>
                </a:defRPr>
              </a:lvl1pPr>
              <a:lvl2pPr marL="742950" indent="-285750" eaLnBrk="0" hangingPunct="0">
                <a:defRPr sz="1600">
                  <a:solidFill>
                    <a:srgbClr val="000000"/>
                  </a:solidFill>
                  <a:latin typeface="Arial" charset="0"/>
                  <a:ea typeface="Arial" charset="0"/>
                  <a:cs typeface="Arial" charset="0"/>
                </a:defRPr>
              </a:lvl2pPr>
              <a:lvl3pPr marL="1143000" indent="-228600" eaLnBrk="0" hangingPunct="0">
                <a:defRPr sz="1600">
                  <a:solidFill>
                    <a:srgbClr val="000000"/>
                  </a:solidFill>
                  <a:latin typeface="Arial" charset="0"/>
                  <a:ea typeface="Arial" charset="0"/>
                  <a:cs typeface="Arial" charset="0"/>
                </a:defRPr>
              </a:lvl3pPr>
              <a:lvl4pPr marL="1600200" indent="-228600" eaLnBrk="0" hangingPunct="0">
                <a:defRPr sz="1600">
                  <a:solidFill>
                    <a:srgbClr val="000000"/>
                  </a:solidFill>
                  <a:latin typeface="Arial" charset="0"/>
                  <a:ea typeface="Arial" charset="0"/>
                  <a:cs typeface="Arial" charset="0"/>
                </a:defRPr>
              </a:lvl4pPr>
              <a:lvl5pPr marL="2057400" indent="-228600" eaLnBrk="0" hangingPunct="0">
                <a:defRPr sz="1600">
                  <a:solidFill>
                    <a:srgbClr val="000000"/>
                  </a:solidFill>
                  <a:latin typeface="Arial" charset="0"/>
                  <a:ea typeface="Arial" charset="0"/>
                  <a:cs typeface="Arial" charset="0"/>
                </a:defRPr>
              </a:lvl5pPr>
              <a:lvl6pPr marL="25146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6pPr>
              <a:lvl7pPr marL="29718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7pPr>
              <a:lvl8pPr marL="34290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8pPr>
              <a:lvl9pPr marL="3886200" indent="-228600" algn="ctr" defTabSz="449263" eaLnBrk="0" fontAlgn="base" hangingPunct="0">
                <a:spcBef>
                  <a:spcPct val="0"/>
                </a:spcBef>
                <a:spcAft>
                  <a:spcPct val="0"/>
                </a:spcAft>
                <a:buClr>
                  <a:srgbClr val="000000"/>
                </a:buClr>
                <a:buSzPct val="100000"/>
                <a:buFont typeface="Arial" charset="0"/>
                <a:defRPr sz="1600">
                  <a:solidFill>
                    <a:srgbClr val="000000"/>
                  </a:solidFill>
                  <a:latin typeface="Arial" charset="0"/>
                  <a:ea typeface="Arial" charset="0"/>
                  <a:cs typeface="Arial" charset="0"/>
                </a:defRPr>
              </a:lvl9pPr>
            </a:lstStyle>
            <a:p>
              <a:pPr eaLnBrk="1" hangingPunct="1"/>
              <a:r>
                <a:rPr lang="en-US" dirty="0">
                  <a:solidFill>
                    <a:schemeClr val="tx1"/>
                  </a:solidFill>
                  <a:latin typeface="Calibri" charset="0"/>
                </a:rPr>
                <a:t>Users can work across the integration without leaving their favorite tool </a:t>
              </a:r>
            </a:p>
          </p:txBody>
        </p:sp>
      </p:grpSp>
    </p:spTree>
    <p:extLst>
      <p:ext uri="{BB962C8B-B14F-4D97-AF65-F5344CB8AC3E}">
        <p14:creationId xmlns:p14="http://schemas.microsoft.com/office/powerpoint/2010/main" val="18543988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novate 2012 Track Session Template">
  <a:themeElements>
    <a:clrScheme name="Default Design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7F1C7D"/>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6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6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7889FB"/>
        </a:accent1>
        <a:accent2>
          <a:srgbClr val="009999"/>
        </a:accent2>
        <a:accent3>
          <a:srgbClr val="FFFFFF"/>
        </a:accent3>
        <a:accent4>
          <a:srgbClr val="000000"/>
        </a:accent4>
        <a:accent5>
          <a:srgbClr val="BEC4FD"/>
        </a:accent5>
        <a:accent6>
          <a:srgbClr val="008A8A"/>
        </a:accent6>
        <a:hlink>
          <a:srgbClr val="7889FB"/>
        </a:hlink>
        <a:folHlink>
          <a:srgbClr val="7F1C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5527</TotalTime>
  <Words>1652</Words>
  <Application>Microsoft Macintosh PowerPoint</Application>
  <PresentationFormat>On-screen Show (4:3)</PresentationFormat>
  <Paragraphs>189</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Innovate 2012 Track Session Template</vt:lpstr>
      <vt:lpstr>OSLC SCM: Status and Way Forward</vt:lpstr>
      <vt:lpstr>Open Services for Lifecycle Collaboration (OSLC) Working to standardize the way software lifecycle tools share data</vt:lpstr>
      <vt:lpstr>Open Services for Lifecycle Collaboration (OSLC) Working to standardize the way software lifecycle tools share data</vt:lpstr>
      <vt:lpstr>and Beyond</vt:lpstr>
      <vt:lpstr>OSLC SCM History</vt:lpstr>
      <vt:lpstr>OSLC SCM Current State</vt:lpstr>
      <vt:lpstr>Problems with OSLC SCM 1.0</vt:lpstr>
      <vt:lpstr>Current Activity</vt:lpstr>
      <vt:lpstr>OSLC’s Innovative Solution</vt:lpstr>
      <vt:lpstr>Way Forward: Increase appeal while lowering cost</vt:lpstr>
      <vt:lpstr>OSLC’s Innovative Solution</vt:lpstr>
      <vt:lpstr>Possible new driving scenario: cross-tool baselines</vt:lpstr>
      <vt:lpstr>Structure of revised spec</vt:lpstr>
      <vt:lpstr>Next steps</vt:lpstr>
      <vt:lpstr>Questions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Innovate 2010 Session Track Template</dc:title>
  <dc:creator>seanpk</dc:creator>
  <cp:lastModifiedBy>Nick Crossley</cp:lastModifiedBy>
  <cp:revision>263</cp:revision>
  <dcterms:modified xsi:type="dcterms:W3CDTF">2012-05-22T07:29:27Z</dcterms:modified>
</cp:coreProperties>
</file>