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0" r:id="rId3"/>
    <p:sldId id="266" r:id="rId4"/>
    <p:sldId id="271" r:id="rId5"/>
    <p:sldId id="257" r:id="rId6"/>
    <p:sldId id="268" r:id="rId7"/>
    <p:sldId id="258" r:id="rId8"/>
    <p:sldId id="281" r:id="rId9"/>
    <p:sldId id="282" r:id="rId10"/>
    <p:sldId id="263" r:id="rId11"/>
    <p:sldId id="259" r:id="rId12"/>
    <p:sldId id="283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4" autoAdjust="0"/>
    <p:restoredTop sz="99858" autoAdjust="0"/>
  </p:normalViewPr>
  <p:slideViewPr>
    <p:cSldViewPr>
      <p:cViewPr varScale="1">
        <p:scale>
          <a:sx n="90" d="100"/>
          <a:sy n="90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84797A2-E58D-4F13-B778-078B736A663D}" type="datetimeFigureOut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C7E441A-E714-43A8-89C6-E71E4BCB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7C420-948A-4FAA-8385-3FDA8BC7925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0929BE73-550D-4612-BE80-FD362AF3C114}" type="slidenum">
              <a:rPr lang="en-US" sz="1300">
                <a:latin typeface="Calibri" pitchFamily="34" charset="0"/>
              </a:rPr>
              <a:pPr algn="r" defTabSz="958850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559EFD9C-DCFA-4FE6-919E-2C4D86DAB578}" type="slidenum">
              <a:rPr lang="en-US" sz="1300">
                <a:latin typeface="Calibri" pitchFamily="34" charset="0"/>
              </a:rPr>
              <a:pPr algn="r" defTabSz="958850"/>
              <a:t>19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8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648B-BB56-4C8D-B840-31708C1D9306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6F0B-778E-4008-ADF4-9084A51A1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FC80-CC15-4837-847E-22E280A6304F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D1E7-FACA-4742-8156-206E920F6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7128A-2A7F-4167-A40C-D4725DE4CD77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79AB-1764-4C90-9761-64C44521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BAF2-45B8-446A-93F4-92028D24AF0F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CF1D-9F98-4CE0-A55E-2AF5ECD6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0CA8-1B5C-4FA0-96BC-21F72271DE71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27E4-8383-4CD4-8633-24EFB737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FF1A3-AA3F-4C7C-904C-73A7073A616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270E-B0AC-48BD-82EC-89FAD6146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65A61-50C9-4F6F-A4D4-03A82EF1082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2B92-DDFB-4529-B9F4-B9D87146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F05BE-3312-41CD-85DB-40EE3D852654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52D3-AE31-4AF5-AFFD-006B74C7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2B6B-44DE-42DC-B038-48B9FF8A3A9C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3B2E-D2BA-471D-A4B5-31C8FEC49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7CAFE-1F1B-4EA0-951F-69CA751ED3AD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3CB7-1275-4EDA-985B-8AF4B4F31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4CFC-17F9-471D-8A2C-9BF057AFC935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C37B-A2E6-4048-9E83-22DE537ED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EA63-2575-46AC-ACCF-2B3D08AEA332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D13A-162E-4A1B-A835-0688E6FB8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E0F4A73B-6516-4CC6-B94C-82BB8CD10B42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OSLC PLM working group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455135F-A033-429A-BE6F-CA398518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noDoc.html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2/HSUVModel/html/content/PowerSubsystem%20Fuel%20Flow%20Definition.htm" TargetMode="External"/><Relationship Id="rId26" Type="http://schemas.openxmlformats.org/officeDocument/2006/relationships/hyperlink" Target="HSUVModel_Release_12/HSUVModel/html/content/HSUV%20Specification.htm" TargetMode="External"/><Relationship Id="rId3" Type="http://schemas.openxmlformats.org/officeDocument/2006/relationships/hyperlink" Target="HSUVModel_Release_12/HSUVModel/html/content/SAE%20J1491.htm" TargetMode="External"/><Relationship Id="rId21" Type="http://schemas.openxmlformats.org/officeDocument/2006/relationships/hyperlink" Target="HSUVModel_Release_12/HSUVModel/html/content/HybridSUV%20Breakdown.htm" TargetMode="External"/><Relationship Id="rId34" Type="http://schemas.openxmlformats.org/officeDocument/2006/relationships/hyperlink" Target="HSUVModel_Release_12/HSUVModel/html/content/Requirements%20Derivation.htm" TargetMode="External"/><Relationship Id="rId7" Type="http://schemas.openxmlformats.org/officeDocument/2006/relationships/hyperlink" Target="HSUVModel_Release_12/HSUVModel/html/content/Fuel%20Flow%20Rate%20Determination.htm" TargetMode="External"/><Relationship Id="rId12" Type="http://schemas.openxmlformats.org/officeDocument/2006/relationships/hyperlink" Target="HSUVModel_Release_12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2/HSUVModel/html/content/HSUVExample%20Breakdown.htm" TargetMode="External"/><Relationship Id="rId33" Type="http://schemas.openxmlformats.org/officeDocument/2006/relationships/hyperlink" Target="content/documentation/_njwXt9FUEd-fE-Wuhp3_Ng.htm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SUVModel_Release_12/HSUVModel/html/content/PowerControlUnit%20Breakdown%20id=AMG60107%20version=003.htm" TargetMode="External"/><Relationship Id="rId20" Type="http://schemas.openxmlformats.org/officeDocument/2006/relationships/hyperlink" Target="content/documentation/_03L6P9FUEd-fE-Wuhp3_Ng.htm" TargetMode="External"/><Relationship Id="rId29" Type="http://schemas.openxmlformats.org/officeDocument/2006/relationships/hyperlink" Target="content/documentation/_njwZRNFUEd-fE-Wuhp3_N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tent/documentation/_sKDFgNbnEd-ugt8RCbp9gQ.htm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cQ_QUNfSEd-LMfra9Z_SJQ.htm" TargetMode="External"/><Relationship Id="rId32" Type="http://schemas.openxmlformats.org/officeDocument/2006/relationships/hyperlink" Target="HSUVModel_Release_12/HSUVModel/html/content/PowerSubsystem%20Breakdown%20id=AMG60104%20version=001.htm" TargetMode="External"/><Relationship Id="rId37" Type="http://schemas.openxmlformats.org/officeDocument/2006/relationships/hyperlink" Target="content/documentation/_glvbsdFUEd-fE-Wuhp3_Ng.htm" TargetMode="External"/><Relationship Id="rId5" Type="http://schemas.openxmlformats.org/officeDocument/2006/relationships/hyperlink" Target="HSUVModel_Release_12/HSUVModel/html/content/PowerControlUnit%20Breakdown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2/HSUVModel/html/content/PowerSubsystem%20Breakdown%20id=AMG60104%20version=003.htm" TargetMode="External"/><Relationship Id="rId28" Type="http://schemas.openxmlformats.org/officeDocument/2006/relationships/hyperlink" Target="HSUVModel_Release_12/HSUVModel/html/content/PowerSubsystem%20Breakdown%20id=AMG60104%20version=002.htm" TargetMode="External"/><Relationship Id="rId36" Type="http://schemas.openxmlformats.org/officeDocument/2006/relationships/hyperlink" Target="HSUVModel_Release_12/HSUVModel/html/content/Acceleration%20Requirement%20Refinement%20and%20Verification.htm" TargetMode="External"/><Relationship Id="rId10" Type="http://schemas.openxmlformats.org/officeDocument/2006/relationships/hyperlink" Target="HSUVModel_Release_12/HSUVModel/html/content/Alternative%201%20-%20Combined%20Motor%20Generator%20id=AMG60107%20version=002.htm" TargetMode="External"/><Relationship Id="rId19" Type="http://schemas.openxmlformats.org/officeDocument/2006/relationships/hyperlink" Target="HSUVModel_Release_12/HSUVModel/html/content/Operational%20Use%20Cases.htm" TargetMode="External"/><Relationship Id="rId31" Type="http://schemas.openxmlformats.org/officeDocument/2006/relationships/hyperlink" Target="content/documentation/_njwVQdFUEd-fE-Wuhp3_Ng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2/HSUVModel/html/content/Alternative%201%20-%20Combined%20Motor%20Generator%20id=AMG60107%20version=001.htm" TargetMode="External"/><Relationship Id="rId14" Type="http://schemas.openxmlformats.org/officeDocument/2006/relationships/hyperlink" Target="HSUVModel_Release_12/HSUVModel/html/content/Alternative%201%20-%20Combined%20Motor%20Generator%20id=AMG60107%20version=003.htm" TargetMode="External"/><Relationship Id="rId22" Type="http://schemas.openxmlformats.org/officeDocument/2006/relationships/hyperlink" Target="content/documentation/_njwWKdFUEd-fE-Wuhp3_Ng.htm" TargetMode="External"/><Relationship Id="rId27" Type="http://schemas.openxmlformats.org/officeDocument/2006/relationships/hyperlink" Target="content/documentation/_glvatNFUEd-fE-Wuhp3_Ng.htm" TargetMode="External"/><Relationship Id="rId30" Type="http://schemas.openxmlformats.org/officeDocument/2006/relationships/hyperlink" Target="HSUVModel_Release_12/HSUVModel/html/content/Automotive%20Domain%20Breakdown.htm" TargetMode="External"/><Relationship Id="rId35" Type="http://schemas.openxmlformats.org/officeDocument/2006/relationships/hyperlink" Target="content/documentation/_glvbQtFUEd-fE-Wuhp3_Ng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tent/documentation/_sKDFgNbnEd-ugt8RCbp9gQ.htm" TargetMode="External"/><Relationship Id="rId13" Type="http://schemas.openxmlformats.org/officeDocument/2006/relationships/hyperlink" Target="content/documentation/_njwdJdFUEd-fE-Wuhp3_Ng.htm" TargetMode="External"/><Relationship Id="rId18" Type="http://schemas.openxmlformats.org/officeDocument/2006/relationships/hyperlink" Target="HSUVModel_Release_11/HSUVModel/html/content/PowerSubsystem%20Fuel%20Flow%20Definition.htm" TargetMode="External"/><Relationship Id="rId26" Type="http://schemas.openxmlformats.org/officeDocument/2006/relationships/hyperlink" Target="content/documentation/_glvbsdFUEd-fE-Wuhp3_Ng.htm" TargetMode="External"/><Relationship Id="rId3" Type="http://schemas.openxmlformats.org/officeDocument/2006/relationships/hyperlink" Target="HSUVModel_Release_11/HSUVModel/html/content/SAE%20J1491.htm" TargetMode="External"/><Relationship Id="rId21" Type="http://schemas.openxmlformats.org/officeDocument/2006/relationships/hyperlink" Target="HSUVModel_Release_11/HSUVModel/html/content/PowerSubsystem%20Breakdown%20id=AMG60104%20version=001.htm" TargetMode="External"/><Relationship Id="rId34" Type="http://schemas.openxmlformats.org/officeDocument/2006/relationships/hyperlink" Target="content/documentation/_glvbQtFUEd-fE-Wuhp3_Ng.htm" TargetMode="External"/><Relationship Id="rId7" Type="http://schemas.openxmlformats.org/officeDocument/2006/relationships/hyperlink" Target="HSUVModel_Release_11/HSUVModel/html/content/PowerControlUnit%20Breakdown%20id=AMG60107%20version=001.htm" TargetMode="External"/><Relationship Id="rId12" Type="http://schemas.openxmlformats.org/officeDocument/2006/relationships/hyperlink" Target="HSUVModel_Release_11/HSUVModel/html/content/PowerControlUnit%20Breakdown%20id=AMG60107%20version=002.htm" TargetMode="External"/><Relationship Id="rId17" Type="http://schemas.openxmlformats.org/officeDocument/2006/relationships/hyperlink" Target="content/documentation/_YXN4gNfJEd-LMfra9Z_SJQ.htm" TargetMode="External"/><Relationship Id="rId25" Type="http://schemas.openxmlformats.org/officeDocument/2006/relationships/hyperlink" Target="HSUVModel_Release_11/HSUVModel/html/content/Acceleration%20Requirement%20Refinement%20and%20Verification.htm" TargetMode="External"/><Relationship Id="rId33" Type="http://schemas.openxmlformats.org/officeDocument/2006/relationships/hyperlink" Target="HSUVModel_Release_11/HSUVModel/html/content/Requirements%20Derivation.ht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SUVModel_Release_11/HSUVModel/html/content/PowerControlUnit%20Breakdown%20id=AMG60107%20version=003.htm" TargetMode="External"/><Relationship Id="rId20" Type="http://schemas.openxmlformats.org/officeDocument/2006/relationships/hyperlink" Target="content/documentation/_glvatNFUEd-fE-Wuhp3_Ng.htm" TargetMode="External"/><Relationship Id="rId29" Type="http://schemas.openxmlformats.org/officeDocument/2006/relationships/hyperlink" Target="HSUVModel_Release_11/HSUVModel/html/content/PowerSubsystem%20Breakdown%20id=AMG60104%20version=00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oDoc.html" TargetMode="External"/><Relationship Id="rId11" Type="http://schemas.openxmlformats.org/officeDocument/2006/relationships/hyperlink" Target="content/documentation/_njwe69FUEd-fE-Wuhp3_Ng.htm" TargetMode="External"/><Relationship Id="rId24" Type="http://schemas.openxmlformats.org/officeDocument/2006/relationships/hyperlink" Target="content/documentation/_njwVQdFUEd-fE-Wuhp3_Ng.htm" TargetMode="External"/><Relationship Id="rId32" Type="http://schemas.openxmlformats.org/officeDocument/2006/relationships/hyperlink" Target="content/documentation/_njwZRNFUEd-fE-Wuhp3_Ng.htm" TargetMode="External"/><Relationship Id="rId5" Type="http://schemas.openxmlformats.org/officeDocument/2006/relationships/hyperlink" Target="HSUVModel_Release_11/HSUVModel/html/content/Alternative%201%20-%20Combined%20Motor%20Generator%20id=AMG60107%20version=001.htm" TargetMode="External"/><Relationship Id="rId15" Type="http://schemas.openxmlformats.org/officeDocument/2006/relationships/hyperlink" Target="content/documentation/_YXN6ddfJEd-LMfra9Z_SJQ.htm" TargetMode="External"/><Relationship Id="rId23" Type="http://schemas.openxmlformats.org/officeDocument/2006/relationships/hyperlink" Target="HSUVModel_Release_11/HSUVModel/html/content/Automotive%20Domain%20Breakdown.htm" TargetMode="External"/><Relationship Id="rId28" Type="http://schemas.openxmlformats.org/officeDocument/2006/relationships/hyperlink" Target="content/documentation/_03L6P9FUEd-fE-Wuhp3_Ng.htm" TargetMode="External"/><Relationship Id="rId36" Type="http://schemas.openxmlformats.org/officeDocument/2006/relationships/hyperlink" Target="content/documentation/_njwWKdFUEd-fE-Wuhp3_Ng.htm" TargetMode="External"/><Relationship Id="rId10" Type="http://schemas.openxmlformats.org/officeDocument/2006/relationships/hyperlink" Target="HSUVModel_Release_11/HSUVModel/html/content/Alternative%201%20-%20Combined%20Motor%20Generator%20id=AMG60107%20version=002.htm" TargetMode="External"/><Relationship Id="rId19" Type="http://schemas.openxmlformats.org/officeDocument/2006/relationships/hyperlink" Target="HSUVModel_Release_11/HSUVModel/html/content/HSUV%20Specification.htm" TargetMode="External"/><Relationship Id="rId31" Type="http://schemas.openxmlformats.org/officeDocument/2006/relationships/hyperlink" Target="HSUVModel_Release_11/HSUVModel/html/content/PowerSubsystem%20Breakdown%20id=AMG60104%20version=002.htm" TargetMode="External"/><Relationship Id="rId4" Type="http://schemas.openxmlformats.org/officeDocument/2006/relationships/hyperlink" Target="content/documentation/_SBEEAQh3EeCsHLx77MnunQ.htm" TargetMode="External"/><Relationship Id="rId9" Type="http://schemas.openxmlformats.org/officeDocument/2006/relationships/hyperlink" Target="HSUVModel_Release_11/HSUVModel/html/content/Fuel%20Flow%20Rate%20Determination.htm" TargetMode="External"/><Relationship Id="rId14" Type="http://schemas.openxmlformats.org/officeDocument/2006/relationships/hyperlink" Target="HSUVModel_Release_11/HSUVModel/html/content/Alternative%201%20-%20Combined%20Motor%20Generator%20id=AMG60107%20version=003.htm" TargetMode="External"/><Relationship Id="rId22" Type="http://schemas.openxmlformats.org/officeDocument/2006/relationships/hyperlink" Target="content/documentation/_njwXt9FUEd-fE-Wuhp3_Ng.htm" TargetMode="External"/><Relationship Id="rId27" Type="http://schemas.openxmlformats.org/officeDocument/2006/relationships/hyperlink" Target="HSUVModel_Release_11/HSUVModel/html/content/Operational%20Use%20Cases.htm" TargetMode="External"/><Relationship Id="rId30" Type="http://schemas.openxmlformats.org/officeDocument/2006/relationships/hyperlink" Target="content/documentation/_cQ_QUNfSEd-LMfra9Z_SJQ.htm" TargetMode="External"/><Relationship Id="rId35" Type="http://schemas.openxmlformats.org/officeDocument/2006/relationships/hyperlink" Target="HSUVModel_Release_11/HSUVModel/html/content/HybridSUV%20Breakdown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684C6-DF84-427D-87D2-7CB0655283A4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A9D1B-56AF-421C-A65C-5F1E5A0DC02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Example Change Scenario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by step discussion of how the requirements change scenario plays out in the example model</a:t>
            </a:r>
            <a:endParaRPr lang="en-US" i="1" u="sng" smtClean="0">
              <a:solidFill>
                <a:srgbClr val="FF0000"/>
              </a:solidFill>
            </a:endParaRPr>
          </a:p>
        </p:txBody>
      </p:sp>
      <p:sp>
        <p:nvSpPr>
          <p:cNvPr id="1434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E1C311E-04D4-4D30-A3DC-ED623D306BA3}" type="slidenum">
              <a:rPr lang="en-US" sz="1000">
                <a:latin typeface="+mn-lt"/>
                <a:cs typeface="+mn-cs"/>
              </a:rPr>
              <a:pPr algn="r">
                <a:defRPr/>
              </a:pPr>
              <a:t>1</a:t>
            </a:fld>
            <a:endParaRPr lang="en-US" sz="1000">
              <a:latin typeface="+mn-lt"/>
              <a:cs typeface="+mn-cs"/>
            </a:endParaRPr>
          </a:p>
        </p:txBody>
      </p:sp>
      <p:pic>
        <p:nvPicPr>
          <p:cNvPr id="15365" name="Picture 8" descr="j0344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531938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B3BAB14E-7D81-4F5C-972B-42E170D23EEC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463B57E-F142-45DA-A1AB-27F140FEA83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/>
            <a:r>
              <a:rPr lang="en-GB" smtClean="0"/>
              <a:t>Pre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876800" y="1752600"/>
            <a:ext cx="3581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Post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3200"/>
              <a:t>Diagram as-is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r>
              <a:rPr lang="en-GB" sz="2700"/>
              <a:t>Increment of versions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B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002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(Cant show easily in the diagram </a:t>
            </a:r>
          </a:p>
          <a:p>
            <a:pPr marL="1143000" lvl="2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2300"/>
              <a:t>(Properties</a:t>
            </a:r>
          </a:p>
          <a:p>
            <a:pPr marL="1600200" lvl="3" indent="-2286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sz="2000"/>
              <a:t>Cant  be displayed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62200"/>
            <a:ext cx="3657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E5EAAD15-2CF4-4D75-8781-A2A6005A67B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21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4E2FF82-5D1A-43E1-9A71-4FE0C21B57C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2 – Change Design to Meet Revised Requirements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Original change request remains open, related structure items must be fixed to meet the revised requirement</a:t>
            </a:r>
          </a:p>
          <a:p>
            <a:pPr lvl="1" eaLnBrk="1" hangingPunct="1"/>
            <a:r>
              <a:rPr lang="en-US" sz="1400" smtClean="0"/>
              <a:t>Follow the &lt;&lt;satisfy&gt;&gt; link from REQ-000144/A to find PowerSubsystem AMG60104/001, add it to the list of problem items on the change request, add the top level HybridSUV (AMG60112/001) item as reference</a:t>
            </a:r>
          </a:p>
          <a:p>
            <a:pPr lvl="1" eaLnBrk="1" hangingPunct="1"/>
            <a:r>
              <a:rPr lang="en-US" sz="1400" smtClean="0"/>
              <a:t>Revise released AMG60104/001 to version 002 and begin changes to meet new requirement</a:t>
            </a:r>
          </a:p>
          <a:p>
            <a:pPr lvl="1" eaLnBrk="1" hangingPunct="1"/>
            <a:r>
              <a:rPr lang="en-US" sz="1400" smtClean="0"/>
              <a:t>Create new versions of PowerControlUnit, FuelTankAssembly, ApplicationSoftware and Calibrations to meet new requirement</a:t>
            </a:r>
          </a:p>
          <a:p>
            <a:pPr lvl="2" eaLnBrk="1" hangingPunct="1"/>
            <a:r>
              <a:rPr lang="en-US" sz="11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/>
            <a:r>
              <a:rPr lang="en-US" sz="1100" smtClean="0"/>
              <a:t>Attach the revised versions as solution items</a:t>
            </a:r>
          </a:p>
          <a:p>
            <a:pPr lvl="2" eaLnBrk="1" hangingPunct="1"/>
            <a:r>
              <a:rPr lang="en-US" sz="11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 eaLnBrk="1" hangingPunct="1"/>
            <a:r>
              <a:rPr lang="en-US" sz="1400" smtClean="0"/>
              <a:t>Release all the new versions, replace original versions in AMG60104/002 and release it</a:t>
            </a:r>
          </a:p>
          <a:p>
            <a:pPr lvl="1" eaLnBrk="1" hangingPunct="1"/>
            <a:r>
              <a:rPr lang="en-US" sz="1400" smtClean="0"/>
              <a:t>Change top level HybridSUV assembly (context) to include new PowerSubsystem version and release it </a:t>
            </a:r>
          </a:p>
          <a:p>
            <a:pPr eaLnBrk="1" hangingPunct="1"/>
            <a:r>
              <a:rPr lang="en-US" sz="1800" smtClean="0"/>
              <a:t>Close the change request as complete</a:t>
            </a:r>
          </a:p>
          <a:p>
            <a:pPr lvl="1" eaLnBrk="1" hangingPunct="1"/>
            <a:r>
              <a:rPr lang="en-US" sz="14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1741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C3EF858-9683-4D78-9ADF-3E2442303261}" type="slidenum">
              <a:rPr lang="en-US" sz="1000">
                <a:latin typeface="+mn-lt"/>
                <a:cs typeface="+mn-cs"/>
              </a:rPr>
              <a:pPr algn="r">
                <a:defRPr/>
              </a:pPr>
              <a:t>11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5846" name="AutoShape 8"/>
          <p:cNvSpPr>
            <a:spLocks noChangeArrowheads="1"/>
          </p:cNvSpPr>
          <p:nvPr/>
        </p:nvSpPr>
        <p:spPr bwMode="auto">
          <a:xfrm>
            <a:off x="6324600" y="609600"/>
            <a:ext cx="2514600" cy="533400"/>
          </a:xfrm>
          <a:prstGeom prst="wedgeRoundRectCallout">
            <a:avLst>
              <a:gd name="adj1" fmla="val -90907"/>
              <a:gd name="adj2" fmla="val 173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“Problem” = Affected items</a:t>
            </a:r>
          </a:p>
        </p:txBody>
      </p:sp>
      <p:sp>
        <p:nvSpPr>
          <p:cNvPr id="35847" name="AutoShape 9"/>
          <p:cNvSpPr>
            <a:spLocks noChangeArrowheads="1"/>
          </p:cNvSpPr>
          <p:nvPr/>
        </p:nvSpPr>
        <p:spPr bwMode="auto">
          <a:xfrm>
            <a:off x="8534400" y="1066800"/>
            <a:ext cx="2514600" cy="685800"/>
          </a:xfrm>
          <a:prstGeom prst="wedgeRoundRectCallout">
            <a:avLst>
              <a:gd name="adj1" fmla="val -163889"/>
              <a:gd name="adj2" fmla="val 128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Current context of the Implementation</a:t>
            </a:r>
          </a:p>
        </p:txBody>
      </p:sp>
      <p:sp>
        <p:nvSpPr>
          <p:cNvPr id="35848" name="AutoShape 10"/>
          <p:cNvSpPr>
            <a:spLocks noChangeArrowheads="1"/>
          </p:cNvSpPr>
          <p:nvPr/>
        </p:nvSpPr>
        <p:spPr bwMode="auto">
          <a:xfrm>
            <a:off x="8534400" y="2438400"/>
            <a:ext cx="3352800" cy="685800"/>
          </a:xfrm>
          <a:prstGeom prst="wedgeRoundRectCallout">
            <a:avLst>
              <a:gd name="adj1" fmla="val -76042"/>
              <a:gd name="adj2" fmla="val -105324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 to tie AMG60104/001 to AKY251614/001 – Done in V12</a:t>
            </a:r>
          </a:p>
        </p:txBody>
      </p:sp>
      <p:sp>
        <p:nvSpPr>
          <p:cNvPr id="35849" name="Oval 11"/>
          <p:cNvSpPr>
            <a:spLocks noChangeArrowheads="1"/>
          </p:cNvSpPr>
          <p:nvPr/>
        </p:nvSpPr>
        <p:spPr bwMode="auto">
          <a:xfrm>
            <a:off x="5486400" y="21336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5850" name="Oval 12"/>
          <p:cNvSpPr>
            <a:spLocks noChangeArrowheads="1"/>
          </p:cNvSpPr>
          <p:nvPr/>
        </p:nvSpPr>
        <p:spPr bwMode="auto">
          <a:xfrm>
            <a:off x="2362200" y="2819400"/>
            <a:ext cx="3124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1" name="AutoShape 8"/>
          <p:cNvSpPr>
            <a:spLocks noChangeArrowheads="1"/>
          </p:cNvSpPr>
          <p:nvPr/>
        </p:nvSpPr>
        <p:spPr bwMode="auto">
          <a:xfrm>
            <a:off x="6629400" y="6096000"/>
            <a:ext cx="2514600" cy="762000"/>
          </a:xfrm>
          <a:prstGeom prst="wedgeRoundRectCallout">
            <a:avLst>
              <a:gd name="adj1" fmla="val -26769"/>
              <a:gd name="adj2" fmla="val -6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Assume complete this CR then release the higher level assembly </a:t>
            </a:r>
          </a:p>
        </p:txBody>
      </p:sp>
      <p:sp>
        <p:nvSpPr>
          <p:cNvPr id="35852" name="AutoShape 8"/>
          <p:cNvSpPr>
            <a:spLocks noChangeArrowheads="1"/>
          </p:cNvSpPr>
          <p:nvPr/>
        </p:nvSpPr>
        <p:spPr bwMode="auto">
          <a:xfrm>
            <a:off x="-609600" y="3581400"/>
            <a:ext cx="2514600" cy="381000"/>
          </a:xfrm>
          <a:prstGeom prst="wedgeRoundRectCallout">
            <a:avLst>
              <a:gd name="adj1" fmla="val 100569"/>
              <a:gd name="adj2" fmla="val -12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PLM activity</a:t>
            </a:r>
          </a:p>
        </p:txBody>
      </p:sp>
      <p:sp>
        <p:nvSpPr>
          <p:cNvPr id="35853" name="AutoShape 8"/>
          <p:cNvSpPr>
            <a:spLocks noChangeArrowheads="1"/>
          </p:cNvSpPr>
          <p:nvPr/>
        </p:nvSpPr>
        <p:spPr bwMode="auto">
          <a:xfrm>
            <a:off x="8915400" y="3200400"/>
            <a:ext cx="2514600" cy="381000"/>
          </a:xfrm>
          <a:prstGeom prst="wedgeRoundRectCallout">
            <a:avLst>
              <a:gd name="adj1" fmla="val -93750"/>
              <a:gd name="adj2" fmla="val -1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Example of a ALM activity</a:t>
            </a:r>
          </a:p>
        </p:txBody>
      </p:sp>
      <p:sp>
        <p:nvSpPr>
          <p:cNvPr id="35854" name="AutoShape 8"/>
          <p:cNvSpPr>
            <a:spLocks noChangeArrowheads="1"/>
          </p:cNvSpPr>
          <p:nvPr/>
        </p:nvSpPr>
        <p:spPr bwMode="auto">
          <a:xfrm>
            <a:off x="8686800" y="5410200"/>
            <a:ext cx="2514600" cy="381000"/>
          </a:xfrm>
          <a:prstGeom prst="wedgeRoundRectCallout">
            <a:avLst>
              <a:gd name="adj1" fmla="val -217991"/>
              <a:gd name="adj2" fmla="val -35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PLM/ALM Either or split </a:t>
            </a:r>
          </a:p>
        </p:txBody>
      </p:sp>
      <p:sp>
        <p:nvSpPr>
          <p:cNvPr id="35855" name="Oval 17"/>
          <p:cNvSpPr>
            <a:spLocks noChangeArrowheads="1"/>
          </p:cNvSpPr>
          <p:nvPr/>
        </p:nvSpPr>
        <p:spPr bwMode="auto">
          <a:xfrm>
            <a:off x="2971800" y="30480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6" name="Oval 18"/>
          <p:cNvSpPr>
            <a:spLocks noChangeArrowheads="1"/>
          </p:cNvSpPr>
          <p:nvPr/>
        </p:nvSpPr>
        <p:spPr bwMode="auto">
          <a:xfrm>
            <a:off x="36576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5857" name="Rectangle 7"/>
          <p:cNvSpPr>
            <a:spLocks noChangeArrowheads="1"/>
          </p:cNvSpPr>
          <p:nvPr/>
        </p:nvSpPr>
        <p:spPr bwMode="auto">
          <a:xfrm>
            <a:off x="0" y="2133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  <p:sp>
        <p:nvSpPr>
          <p:cNvPr id="35858" name="Rectangle 7"/>
          <p:cNvSpPr>
            <a:spLocks noChangeArrowheads="1"/>
          </p:cNvSpPr>
          <p:nvPr/>
        </p:nvSpPr>
        <p:spPr bwMode="auto">
          <a:xfrm>
            <a:off x="0" y="4876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35859" name="Line 21"/>
          <p:cNvSpPr>
            <a:spLocks noChangeShapeType="1"/>
          </p:cNvSpPr>
          <p:nvPr/>
        </p:nvSpPr>
        <p:spPr bwMode="auto">
          <a:xfrm>
            <a:off x="304800" y="2819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30807DB7-A4F6-451D-BF02-FBB3D0E6FAAC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3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6664533-8FB6-41B6-B324-028E606E5D3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Design to Meet Revised Requirements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2-1</a:t>
            </a:r>
            <a:endParaRPr lang="en-US" sz="2600" smtClean="0"/>
          </a:p>
        </p:txBody>
      </p:sp>
      <p:sp>
        <p:nvSpPr>
          <p:cNvPr id="68612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3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for </a:t>
            </a:r>
          </a:p>
          <a:p>
            <a:pPr algn="ctr"/>
            <a:r>
              <a:rPr lang="en-GB"/>
              <a:t>design change</a:t>
            </a:r>
          </a:p>
        </p:txBody>
      </p:sp>
      <p:cxnSp>
        <p:nvCxnSpPr>
          <p:cNvPr id="68614" name="AutoShape 11"/>
          <p:cNvCxnSpPr>
            <a:cxnSpLocks noChangeShapeType="1"/>
            <a:stCxn id="68618" idx="6"/>
            <a:endCxn id="68613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17" name="Rectangle 17"/>
          <p:cNvSpPr>
            <a:spLocks noChangeArrowheads="1"/>
          </p:cNvSpPr>
          <p:nvPr/>
        </p:nvSpPr>
        <p:spPr bwMode="auto">
          <a:xfrm>
            <a:off x="27432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68618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8619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68620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pic>
        <p:nvPicPr>
          <p:cNvPr id="6862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9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68630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31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34" name="Text Box 38"/>
          <p:cNvSpPr txBox="1">
            <a:spLocks noChangeArrowheads="1"/>
          </p:cNvSpPr>
          <p:nvPr/>
        </p:nvSpPr>
        <p:spPr bwMode="auto">
          <a:xfrm>
            <a:off x="4191000" y="4572000"/>
            <a:ext cx="1217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design </a:t>
            </a:r>
          </a:p>
          <a:p>
            <a:r>
              <a:rPr lang="en-GB" sz="1400" b="1"/>
              <a:t>revision</a:t>
            </a:r>
          </a:p>
        </p:txBody>
      </p:sp>
      <p:cxnSp>
        <p:nvCxnSpPr>
          <p:cNvPr id="68636" name="AutoShape 28"/>
          <p:cNvCxnSpPr>
            <a:cxnSpLocks noChangeShapeType="1"/>
            <a:stCxn id="68613" idx="3"/>
            <a:endCxn id="68617" idx="1"/>
          </p:cNvCxnSpPr>
          <p:nvPr/>
        </p:nvCxnSpPr>
        <p:spPr bwMode="auto">
          <a:xfrm>
            <a:off x="2443163" y="2052638"/>
            <a:ext cx="300037" cy="1809750"/>
          </a:xfrm>
          <a:prstGeom prst="bentConnector3">
            <a:avLst>
              <a:gd name="adj1" fmla="val 497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863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8" name="Rectangle 17"/>
          <p:cNvSpPr>
            <a:spLocks noChangeArrowheads="1"/>
          </p:cNvSpPr>
          <p:nvPr/>
        </p:nvSpPr>
        <p:spPr bwMode="auto">
          <a:xfrm>
            <a:off x="41910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implementation</a:t>
            </a:r>
          </a:p>
        </p:txBody>
      </p:sp>
      <p:cxnSp>
        <p:nvCxnSpPr>
          <p:cNvPr id="68639" name="AutoShape 27"/>
          <p:cNvCxnSpPr>
            <a:cxnSpLocks noChangeShapeType="1"/>
            <a:stCxn id="68617" idx="3"/>
            <a:endCxn id="68638" idx="1"/>
          </p:cNvCxnSpPr>
          <p:nvPr/>
        </p:nvCxnSpPr>
        <p:spPr bwMode="auto">
          <a:xfrm>
            <a:off x="39671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643" name="Line 41"/>
          <p:cNvSpPr>
            <a:spLocks noChangeShapeType="1"/>
          </p:cNvSpPr>
          <p:nvPr/>
        </p:nvSpPr>
        <p:spPr bwMode="auto">
          <a:xfrm>
            <a:off x="48006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44" name="Text Box 38"/>
          <p:cNvSpPr txBox="1">
            <a:spLocks noChangeArrowheads="1"/>
          </p:cNvSpPr>
          <p:nvPr/>
        </p:nvSpPr>
        <p:spPr bwMode="auto">
          <a:xfrm>
            <a:off x="609600" y="44196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6864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46" name="Rectangle 14"/>
          <p:cNvSpPr>
            <a:spLocks noChangeArrowheads="1"/>
          </p:cNvSpPr>
          <p:nvPr/>
        </p:nvSpPr>
        <p:spPr bwMode="auto">
          <a:xfrm>
            <a:off x="7234238" y="1690688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Dsgn change</a:t>
            </a:r>
          </a:p>
        </p:txBody>
      </p:sp>
      <p:sp>
        <p:nvSpPr>
          <p:cNvPr id="68647" name="Oval 26"/>
          <p:cNvSpPr>
            <a:spLocks noChangeArrowheads="1"/>
          </p:cNvSpPr>
          <p:nvPr/>
        </p:nvSpPr>
        <p:spPr bwMode="auto">
          <a:xfrm>
            <a:off x="8624888" y="18351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8649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695575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50" name="Rectangle 17"/>
          <p:cNvSpPr>
            <a:spLocks noChangeArrowheads="1"/>
          </p:cNvSpPr>
          <p:nvPr/>
        </p:nvSpPr>
        <p:spPr bwMode="auto">
          <a:xfrm>
            <a:off x="5557838" y="3609975"/>
            <a:ext cx="1223962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68651" name="AutoShape 43"/>
          <p:cNvCxnSpPr>
            <a:cxnSpLocks noChangeShapeType="1"/>
            <a:stCxn id="68650" idx="3"/>
            <a:endCxn id="68646" idx="1"/>
          </p:cNvCxnSpPr>
          <p:nvPr/>
        </p:nvCxnSpPr>
        <p:spPr bwMode="auto">
          <a:xfrm flipV="1">
            <a:off x="6781800" y="1943100"/>
            <a:ext cx="452438" cy="1919288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8652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790575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53" name="Text Box 38"/>
          <p:cNvSpPr txBox="1">
            <a:spLocks noChangeArrowheads="1"/>
          </p:cNvSpPr>
          <p:nvPr/>
        </p:nvSpPr>
        <p:spPr bwMode="auto">
          <a:xfrm>
            <a:off x="6934200" y="4295775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</a:t>
            </a:r>
            <a:r>
              <a:rPr lang="en-GB" sz="1400" b="1">
                <a:solidFill>
                  <a:schemeClr val="hlink"/>
                </a:solidFill>
              </a:rPr>
              <a:t>New</a:t>
            </a:r>
          </a:p>
        </p:txBody>
      </p:sp>
      <p:pic>
        <p:nvPicPr>
          <p:cNvPr id="68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0577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655" name="AutoShape 47"/>
          <p:cNvCxnSpPr>
            <a:cxnSpLocks noChangeShapeType="1"/>
            <a:stCxn id="68646" idx="3"/>
            <a:endCxn id="68647" idx="2"/>
          </p:cNvCxnSpPr>
          <p:nvPr/>
        </p:nvCxnSpPr>
        <p:spPr bwMode="auto">
          <a:xfrm>
            <a:off x="8458200" y="1943100"/>
            <a:ext cx="1666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656" name="AutoShape 27"/>
          <p:cNvCxnSpPr>
            <a:cxnSpLocks noChangeShapeType="1"/>
            <a:stCxn id="68638" idx="3"/>
            <a:endCxn id="68650" idx="1"/>
          </p:cNvCxnSpPr>
          <p:nvPr/>
        </p:nvCxnSpPr>
        <p:spPr bwMode="auto">
          <a:xfrm>
            <a:off x="5414963" y="3862388"/>
            <a:ext cx="142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4A37AFC-5101-4DBC-88C6-90DC161E504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71DC7C1-6473-4A9C-A2DB-D71A4B1F398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37891" name="Oval 4"/>
          <p:cNvSpPr>
            <a:spLocks noChangeArrowheads="1"/>
          </p:cNvSpPr>
          <p:nvPr/>
        </p:nvSpPr>
        <p:spPr bwMode="auto">
          <a:xfrm>
            <a:off x="1905000" y="25146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2286000" y="3505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762000" y="51816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46C2C60-9954-405D-AF60-041D682C236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AD34442-7964-4FD5-BEA4-9457C26973D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1 – Change Requirements to 2016 ULEV (V12 notes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smtClean="0"/>
              <a:t>Marketing opens change request</a:t>
            </a:r>
          </a:p>
          <a:p>
            <a:pPr lvl="1"/>
            <a:r>
              <a:rPr lang="en-US" sz="1600" smtClean="0"/>
              <a:t>Need to change vehicle to meet 2016 ULEV standards</a:t>
            </a:r>
          </a:p>
          <a:p>
            <a:pPr lvl="1"/>
            <a:r>
              <a:rPr lang="en-US" sz="1600" smtClean="0"/>
              <a:t>Change request has problem item REQ-000144/A attached</a:t>
            </a:r>
          </a:p>
          <a:p>
            <a:pPr lvl="1"/>
            <a:r>
              <a:rPr lang="en-US" sz="1600" smtClean="0"/>
              <a:t>Change request has reference item AMG54556/001 attached (this is the total product context, unconfigured for this step)</a:t>
            </a:r>
          </a:p>
          <a:p>
            <a:r>
              <a:rPr lang="en-US" sz="1800" smtClean="0"/>
              <a:t>Released REQ-000144/A is revised to begin work on version “B”</a:t>
            </a:r>
          </a:p>
          <a:p>
            <a:r>
              <a:rPr lang="en-US" sz="1800" smtClean="0"/>
              <a:t>When version “B” is finished it is released, then next higher assembly (REQ-000181/A) is revised to include this new version, and released</a:t>
            </a:r>
          </a:p>
          <a:p>
            <a:pPr lvl="1"/>
            <a:r>
              <a:rPr lang="en-US" sz="1600" smtClean="0"/>
              <a:t>Same sequence for each level to the top of the requirements tree (AKY251614/001 becomes AKY251614/002)</a:t>
            </a:r>
          </a:p>
          <a:p>
            <a:pPr lvl="1"/>
            <a:r>
              <a:rPr lang="en-US" sz="1600" smtClean="0"/>
              <a:t>Revise the product context (AMG54556/001, swap in the new version of the requirements (AKY251614/002), but do not yet release it, since the design must also be changed</a:t>
            </a:r>
          </a:p>
          <a:p>
            <a:r>
              <a:rPr lang="en-US" sz="1800" smtClean="0"/>
              <a:t>Postcondition – Released context now has AKY251614/002, REQ-000181/B, REQ-000144/B, AMG54556/002 is in working state, rest are not changed.</a:t>
            </a:r>
          </a:p>
          <a:p>
            <a:endParaRPr lang="en-US" smtClean="0"/>
          </a:p>
        </p:txBody>
      </p:sp>
      <p:sp>
        <p:nvSpPr>
          <p:cNvPr id="3994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97761C-F997-4E0F-8377-3D6DD5FEC69B}" type="slidenum">
              <a:rPr lang="en-US" sz="1000"/>
              <a:pPr algn="r"/>
              <a:t>14</a:t>
            </a:fld>
            <a:endParaRPr 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935780D9-D4E9-484D-8091-101FFCC0BD4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CDE298D-EC8A-4CFB-81AD-3A3F7FB32FB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Step 2 – Change Design to Meet Revised Requirements (V12 notes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400" smtClean="0"/>
              <a:t>Original change request remains open, related structure items must be fixed to meet the revised requirement</a:t>
            </a:r>
          </a:p>
          <a:p>
            <a:pPr lvl="1"/>
            <a:r>
              <a:rPr lang="en-US" sz="1200" smtClean="0"/>
              <a:t>Follow the &lt;&lt;satisfy&gt;&gt; link from REQ-000144/A to find PowerSubsystem AMG60104/001, add it to the list of problem items on the change request</a:t>
            </a:r>
          </a:p>
          <a:p>
            <a:pPr lvl="1"/>
            <a:r>
              <a:rPr lang="en-US" sz="1200" smtClean="0"/>
              <a:t>Revise released AMG60104/001 to version 002 and begin changes to meet new requirement</a:t>
            </a:r>
          </a:p>
          <a:p>
            <a:pPr lvl="1"/>
            <a:r>
              <a:rPr lang="en-US" sz="1200" smtClean="0"/>
              <a:t>Create new versions of PowerControlUnit, FuelTankAssembly, ApplicationSoftware and Calibrations to meet new requirement</a:t>
            </a:r>
          </a:p>
          <a:p>
            <a:pPr lvl="2"/>
            <a:r>
              <a:rPr lang="en-US" sz="100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/>
            <a:r>
              <a:rPr lang="en-US" sz="1000" smtClean="0"/>
              <a:t>Attach the revised versions as solution items</a:t>
            </a:r>
          </a:p>
          <a:p>
            <a:pPr lvl="2"/>
            <a:r>
              <a:rPr lang="en-US" sz="1000" smtClean="0"/>
              <a:t>NOTE: ApplicationSoftware and Calibrations should probably be further decomposed and the change should roll down to internal items inside them, such as a specific version of a specific software component, etc. to illustrate the ALM connectivity to the context</a:t>
            </a:r>
          </a:p>
          <a:p>
            <a:pPr lvl="1"/>
            <a:r>
              <a:rPr lang="en-US" sz="1200" smtClean="0"/>
              <a:t>Release all the new versions, replace original versions in AMG60104/002 and release it</a:t>
            </a:r>
          </a:p>
          <a:p>
            <a:pPr lvl="1"/>
            <a:r>
              <a:rPr lang="en-US" sz="1200" smtClean="0"/>
              <a:t>Change top structure HybridSUV assembly (AMG60112/001) to include new PowerSubsystem version and release it</a:t>
            </a:r>
          </a:p>
          <a:p>
            <a:pPr lvl="1"/>
            <a:r>
              <a:rPr lang="en-US" sz="1200" smtClean="0"/>
              <a:t>Swap the new version into the working version of the product context (AMG54556/002) and release it</a:t>
            </a:r>
          </a:p>
          <a:p>
            <a:r>
              <a:rPr lang="en-US" sz="1600" smtClean="0"/>
              <a:t>Close the change request as complete</a:t>
            </a:r>
          </a:p>
          <a:p>
            <a:pPr lvl="1"/>
            <a:r>
              <a:rPr lang="en-US" sz="120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4198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5EE38F-0210-48E9-A5E1-AC6438FAB2D5}" type="slidenum">
              <a:rPr lang="en-US" sz="1000"/>
              <a:pPr algn="r"/>
              <a:t>15</a:t>
            </a:fld>
            <a:endParaRPr lang="en-US" sz="1000"/>
          </a:p>
        </p:txBody>
      </p:sp>
      <p:sp>
        <p:nvSpPr>
          <p:cNvPr id="41990" name="AutoShape 8"/>
          <p:cNvSpPr>
            <a:spLocks noChangeArrowheads="1"/>
          </p:cNvSpPr>
          <p:nvPr/>
        </p:nvSpPr>
        <p:spPr bwMode="auto">
          <a:xfrm>
            <a:off x="6477000" y="5257800"/>
            <a:ext cx="2514600" cy="762000"/>
          </a:xfrm>
          <a:prstGeom prst="wedgeRoundRectCallout">
            <a:avLst>
              <a:gd name="adj1" fmla="val -82514"/>
              <a:gd name="adj2" fmla="val -8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New top level release</a:t>
            </a: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1447800" y="4648200"/>
            <a:ext cx="4876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2B2BD4B0-B756-44BF-BF2F-744378800770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1707AD-6315-4DD4-8F9A-BDB0EFB4ACE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1– Change of Requirements to add Variant for EU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Marketing opens change request</a:t>
            </a:r>
          </a:p>
          <a:p>
            <a:pPr lvl="1" eaLnBrk="1" hangingPunct="1"/>
            <a:r>
              <a:rPr lang="en-US" sz="1600" smtClean="0"/>
              <a:t>Need to change vehicle to meet 2016 ULEV standards in two different markets, US and EU, using two variants</a:t>
            </a:r>
          </a:p>
          <a:p>
            <a:pPr lvl="1" eaLnBrk="1" hangingPunct="1"/>
            <a:r>
              <a:rPr lang="en-US" sz="1600" smtClean="0"/>
              <a:t>Change request has problem item REQ-000144/B attached</a:t>
            </a:r>
          </a:p>
          <a:p>
            <a:pPr lvl="1" eaLnBrk="1" hangingPunct="1"/>
            <a:r>
              <a:rPr lang="en-US" sz="1600" smtClean="0"/>
              <a:t>Change request has reference item AMG54556/002 attached (this is the product context, configuration options are to be added in this step)</a:t>
            </a:r>
          </a:p>
          <a:p>
            <a:pPr eaLnBrk="1" hangingPunct="1"/>
            <a:r>
              <a:rPr lang="en-US" sz="1800" smtClean="0"/>
              <a:t>Released REQ-000144/B is OK as written so no change</a:t>
            </a:r>
          </a:p>
          <a:p>
            <a:pPr eaLnBrk="1" hangingPunct="1"/>
            <a:r>
              <a:rPr lang="en-US" sz="1800" smtClean="0"/>
              <a:t>The next higher assembly (REQ-000181/B) must be revised to add the variant expression on the two instances of the REQ-000144/B requirement, one for each of US and EU markets</a:t>
            </a:r>
          </a:p>
          <a:p>
            <a:pPr lvl="1" eaLnBrk="1" hangingPunct="1"/>
            <a:r>
              <a:rPr lang="en-US" sz="1600" smtClean="0"/>
              <a:t>The top requirement context must be revised to include the new variant enabled REQ-000181/C (AKY251614/002)</a:t>
            </a:r>
          </a:p>
          <a:p>
            <a:pPr lvl="1" eaLnBrk="1" hangingPunct="1"/>
            <a:r>
              <a:rPr lang="en-US" sz="1600" smtClean="0"/>
              <a:t>Product context must be setup to expose the US or EU region option to be set (AMG54556/002)</a:t>
            </a:r>
          </a:p>
          <a:p>
            <a:pPr eaLnBrk="1" hangingPunct="1"/>
            <a:r>
              <a:rPr lang="en-US" sz="1800" smtClean="0"/>
              <a:t>Postcondition – Released requirements context now has AKY251614/003 and REQ-000181/C, AMG54556/002 is in working status, rest are not changed.</a:t>
            </a:r>
          </a:p>
        </p:txBody>
      </p:sp>
      <p:sp>
        <p:nvSpPr>
          <p:cNvPr id="1946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746134C-A4A2-4086-8540-3E8045B6B534}" type="slidenum">
              <a:rPr lang="en-US" sz="1000">
                <a:latin typeface="+mn-lt"/>
                <a:cs typeface="+mn-cs"/>
              </a:rPr>
              <a:pPr algn="r">
                <a:defRPr/>
              </a:pPr>
              <a:t>16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3733800" y="2743200"/>
            <a:ext cx="54102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54F5F82B-24B5-4DE4-86B9-7A4B7FBBD8AA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A9272D4-5E46-490F-B41B-3B69C620C0F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PLM reference model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 eaLnBrk="1" hangingPunct="1"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smtClean="0"/>
              <a:t>[Block] HybridSUV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8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smtClean="0"/>
              <a:t>[Block] PowerSubsystem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400" b="1" smtClean="0">
                <a:hlinkClick r:id="rId18"/>
                <a:hlinkMouseOver r:id="rId8"/>
              </a:rPr>
              <a:t>PowerSubsystem Fuel Flow Definition</a:t>
            </a:r>
            <a:r>
              <a:rPr lang="en-GB" sz="1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19"/>
                <a:hlinkMouseOver r:id="rId20"/>
              </a:rPr>
              <a:t>Operational Use Cases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1"/>
                <a:hlinkMouseOver r:id="rId22"/>
              </a:rPr>
              <a:t>HybridSUV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3"/>
                <a:hlinkMouseOver r:id="rId24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5"/>
                <a:hlinkMouseOver r:id="rId8"/>
              </a:rPr>
              <a:t>HSUVExample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6"/>
                <a:hlinkMouseOver r:id="rId27"/>
              </a:rPr>
              <a:t>HSUV Specification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28"/>
                <a:hlinkMouseOver r:id="rId29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0"/>
                <a:hlinkMouseOver r:id="rId31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2"/>
                <a:hlinkMouseOver r:id="rId33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4"/>
                <a:hlinkMouseOver r:id="rId35"/>
              </a:rPr>
              <a:t>Requirements Derivation</a:t>
            </a:r>
            <a:r>
              <a:rPr lang="en-GB" sz="15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500" b="1" smtClean="0">
                <a:hlinkClick r:id="rId36"/>
                <a:hlinkMouseOver r:id="rId37"/>
              </a:rPr>
              <a:t>Acceleration Requirement Refinement and Verification</a:t>
            </a:r>
            <a:r>
              <a:rPr lang="en-GB" sz="1800" smtClean="0"/>
              <a:t> </a:t>
            </a:r>
          </a:p>
        </p:txBody>
      </p:sp>
      <p:sp>
        <p:nvSpPr>
          <p:cNvPr id="55300" name="Oval 7"/>
          <p:cNvSpPr>
            <a:spLocks noChangeArrowheads="1"/>
          </p:cNvSpPr>
          <p:nvPr/>
        </p:nvSpPr>
        <p:spPr bwMode="auto">
          <a:xfrm>
            <a:off x="1752600" y="3581400"/>
            <a:ext cx="54102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6DCF499-7E85-4AD7-BE2D-EC2510260C18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27E56AF-CB89-4236-AA22-5F2BA4E030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2 Step 2 – Change Design to Meet Revised Requirements for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NOTE: This change request cannot be cleanly handled with current </a:t>
            </a:r>
            <a:r>
              <a:rPr lang="en-US" sz="1400" dirty="0" err="1" smtClean="0"/>
              <a:t>Teamcenter</a:t>
            </a:r>
            <a:r>
              <a:rPr lang="en-US" sz="1400" dirty="0" smtClean="0"/>
              <a:t> (v8.3.0.3), the links are not in context of the usage so there cannot be two different destination items based on the variant of REQ-000144/B selected</a:t>
            </a:r>
          </a:p>
          <a:p>
            <a:pPr eaLnBrk="1" hangingPunct="1">
              <a:defRPr/>
            </a:pPr>
            <a:r>
              <a:rPr lang="en-US" sz="1400" dirty="0" smtClean="0"/>
              <a:t>Original change request remains open, related structure items must be fixed to meet the revised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Follow the &lt;&lt;satisfy&gt;&gt; link from REQ-000144/B to find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AMG60104/002, add it to the list of problem items on the change request</a:t>
            </a:r>
          </a:p>
          <a:p>
            <a:pPr lvl="1" eaLnBrk="1" hangingPunct="1">
              <a:defRPr/>
            </a:pPr>
            <a:r>
              <a:rPr lang="en-US" sz="1200" dirty="0" smtClean="0"/>
              <a:t>Revise released AMG60104/002 to version 003 and begin changes to meet new requirement</a:t>
            </a:r>
          </a:p>
          <a:p>
            <a:pPr lvl="1" eaLnBrk="1" hangingPunct="1">
              <a:defRPr/>
            </a:pPr>
            <a:r>
              <a:rPr lang="en-US" sz="1200" dirty="0" smtClean="0"/>
              <a:t>Create new versions of </a:t>
            </a:r>
            <a:r>
              <a:rPr lang="en-US" sz="1200" dirty="0" err="1" smtClean="0"/>
              <a:t>PowerControlUnit</a:t>
            </a:r>
            <a:r>
              <a:rPr lang="en-US" sz="1200" dirty="0" smtClean="0"/>
              <a:t>, </a:t>
            </a:r>
            <a:r>
              <a:rPr lang="en-US" sz="1200" dirty="0" err="1" smtClean="0"/>
              <a:t>ApplicationSoftware</a:t>
            </a:r>
            <a:r>
              <a:rPr lang="en-US" sz="1200" dirty="0" smtClean="0"/>
              <a:t> and Calibrations to meet new requirement</a:t>
            </a:r>
          </a:p>
          <a:p>
            <a:pPr lvl="2" eaLnBrk="1" hangingPunct="1">
              <a:defRPr/>
            </a:pPr>
            <a:r>
              <a:rPr lang="en-US" sz="1050" dirty="0" smtClean="0"/>
              <a:t>Attach each original version to the change request as problem items (NOTE: This could have been done when the initial change request was created by following the links from the requirement that was attached)</a:t>
            </a:r>
          </a:p>
          <a:p>
            <a:pPr lvl="2" eaLnBrk="1" hangingPunct="1">
              <a:defRPr/>
            </a:pPr>
            <a:r>
              <a:rPr lang="en-US" sz="1050" dirty="0" smtClean="0"/>
              <a:t>Attach the revised versions as solution items</a:t>
            </a:r>
          </a:p>
          <a:p>
            <a:pPr lvl="2" eaLnBrk="1" hangingPunct="1">
              <a:defRPr/>
            </a:pPr>
            <a:r>
              <a:rPr lang="en-US" sz="1050" dirty="0" smtClean="0"/>
              <a:t>To simulate the capability to have links in context of a view, we need to create same options and variant expressions here as in the requirements tree to allow the configuration to make correct selections</a:t>
            </a:r>
          </a:p>
          <a:p>
            <a:pPr lvl="1" eaLnBrk="1" hangingPunct="1">
              <a:defRPr/>
            </a:pPr>
            <a:r>
              <a:rPr lang="en-US" sz="1200" dirty="0" smtClean="0"/>
              <a:t>Release all the new versions, replace original versions in AMG60104/003 and release it</a:t>
            </a:r>
            <a:endParaRPr lang="en-US" sz="800" dirty="0" smtClean="0"/>
          </a:p>
          <a:p>
            <a:pPr lvl="1" eaLnBrk="1" hangingPunct="1">
              <a:defRPr/>
            </a:pPr>
            <a:r>
              <a:rPr lang="en-US" sz="1200" dirty="0" smtClean="0"/>
              <a:t>Change top structure </a:t>
            </a:r>
            <a:r>
              <a:rPr lang="en-US" sz="1200" dirty="0" err="1" smtClean="0"/>
              <a:t>HybridSUV</a:t>
            </a:r>
            <a:r>
              <a:rPr lang="en-US" sz="1200" dirty="0" smtClean="0"/>
              <a:t> assembly (AMG60112/002) to include new </a:t>
            </a:r>
            <a:r>
              <a:rPr lang="en-US" sz="1200" dirty="0" err="1" smtClean="0"/>
              <a:t>PowerSubsystem</a:t>
            </a:r>
            <a:r>
              <a:rPr lang="en-US" sz="1200" dirty="0" smtClean="0"/>
              <a:t> version and release it</a:t>
            </a:r>
          </a:p>
          <a:p>
            <a:pPr lvl="1" eaLnBrk="1" hangingPunct="1">
              <a:defRPr/>
            </a:pPr>
            <a:r>
              <a:rPr lang="en-US" sz="1200" dirty="0" smtClean="0"/>
              <a:t>Swap the new version into the working version of the product context (AMG54556/003) and release it</a:t>
            </a:r>
          </a:p>
          <a:p>
            <a:pPr eaLnBrk="1" hangingPunct="1">
              <a:defRPr/>
            </a:pPr>
            <a:r>
              <a:rPr lang="en-US" sz="1600" dirty="0" smtClean="0"/>
              <a:t>Close the change request as complete</a:t>
            </a:r>
          </a:p>
          <a:p>
            <a:pPr lvl="1" eaLnBrk="1" hangingPunct="1">
              <a:defRPr/>
            </a:pPr>
            <a:r>
              <a:rPr lang="en-US" sz="1200" dirty="0" smtClean="0"/>
              <a:t>This step may be automatic based on how the change request system is configured to handle closing of the change based on release of the solution items.</a:t>
            </a: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452D5E2-6A8F-45F2-A84D-37937519C48B}" type="slidenum">
              <a:rPr lang="en-US" sz="1000">
                <a:latin typeface="+mn-lt"/>
                <a:cs typeface="+mn-cs"/>
              </a:rPr>
              <a:pPr algn="r">
                <a:defRPr/>
              </a:pPr>
              <a:t>18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03A1511E-E0A2-4D0A-80FA-115EB8DBE047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F8A8BDD-9E98-49B6-BEE5-3E8E5982C6D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Configuration Capabilities of the Model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Revision Effectivity</a:t>
            </a:r>
          </a:p>
          <a:p>
            <a:pPr lvl="1" eaLnBrk="1" hangingPunct="1"/>
            <a:r>
              <a:rPr lang="en-US" sz="2000" smtClean="0"/>
              <a:t>In process while a change is taking place, part of the model is in a state of change, other parts are in released state</a:t>
            </a:r>
          </a:p>
          <a:p>
            <a:pPr lvl="1" eaLnBrk="1" hangingPunct="1"/>
            <a:r>
              <a:rPr lang="en-US" sz="2000" smtClean="0"/>
              <a:t>Revision effectivity can return both the current working version of the complete model as well as the currently released version of the model</a:t>
            </a:r>
          </a:p>
          <a:p>
            <a:pPr eaLnBrk="1" hangingPunct="1"/>
            <a:r>
              <a:rPr lang="en-US" sz="2400" smtClean="0"/>
              <a:t>Variant Effectivity</a:t>
            </a:r>
          </a:p>
          <a:p>
            <a:pPr lvl="1" eaLnBrk="1" hangingPunct="1"/>
            <a:r>
              <a:rPr lang="en-US" sz="2000" smtClean="0"/>
              <a:t>Variant effectivity can return the model configured to represent either the US variant or the EU variant</a:t>
            </a:r>
          </a:p>
          <a:p>
            <a:pPr eaLnBrk="1" hangingPunct="1"/>
            <a:r>
              <a:rPr lang="en-US" sz="2800" smtClean="0"/>
              <a:t>Baselines</a:t>
            </a:r>
          </a:p>
          <a:p>
            <a:pPr lvl="1" eaLnBrk="1" hangingPunct="1"/>
            <a:r>
              <a:rPr lang="en-US" sz="2000" smtClean="0"/>
              <a:t>A baseline in PLM is a special locked (released) version that cannot be further changed (a “stubbed branch”)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7E7A896-7761-49CE-920E-8B3CC0964E78}" type="slidenum">
              <a:rPr lang="en-US" sz="1000">
                <a:latin typeface="+mn-lt"/>
                <a:cs typeface="+mn-cs"/>
              </a:rPr>
              <a:pPr algn="r">
                <a:defRPr/>
              </a:pPr>
              <a:t>19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8839200" y="6553200"/>
            <a:ext cx="304800" cy="2857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1F305-A6E1-414A-B41A-979B954BC2F3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CD41E-8953-437A-94EC-0A66F649DAD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The goal of this activity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To illustrate how the PLM Context is defined within a tool and PLM Reference Model today and how carried today by ALM tool and the current Specs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666779E6-8F68-48CB-ACED-247DAD34FFB1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B3261AC-7CC2-4C90-B084-4EA8491BBC4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Storyboard idea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/>
              <a:t>Tells the story from the CR being raised (in some tool(s)) to the Scenario #1 being completed (in some tool(s))</a:t>
            </a:r>
          </a:p>
          <a:p>
            <a:r>
              <a:rPr lang="en-GB" smtClean="0"/>
              <a:t>Narrative </a:t>
            </a:r>
          </a:p>
          <a:p>
            <a:r>
              <a:rPr lang="en-GB" smtClean="0"/>
              <a:t>Tool screen shots (or mock ups)</a:t>
            </a:r>
          </a:p>
          <a:p>
            <a:r>
              <a:rPr lang="en-GB" smtClean="0"/>
              <a:t>PLM Reference model highlights</a:t>
            </a:r>
            <a:endParaRPr lang="en-US" smtClean="0"/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22651E8-1FB5-4783-B889-6883A2CEA0D4}" type="slidenum">
              <a:rPr lang="en-US" sz="1000">
                <a:latin typeface="+mn-lt"/>
                <a:cs typeface="+mn-cs"/>
              </a:rPr>
              <a:pPr algn="r">
                <a:defRPr/>
              </a:pPr>
              <a:t>3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9835D591-27F5-4BB4-9EA7-71F08D45C310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718093D-526D-4899-A091-D8F6B8512E7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Comments 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ALM and PLM activity to act upon a common object e.g. a requirement</a:t>
            </a:r>
          </a:p>
          <a:p>
            <a:r>
              <a:rPr lang="en-GB" smtClean="0"/>
              <a:t>Ideally show the stakeholders </a:t>
            </a:r>
          </a:p>
          <a:p>
            <a:pPr lvl="1"/>
            <a:r>
              <a:rPr lang="en-GB" smtClean="0"/>
              <a:t>? Re-use Rainer’s / Pascal’s example from Innovate 2010</a:t>
            </a:r>
          </a:p>
          <a:p>
            <a:r>
              <a:rPr lang="en-GB" smtClean="0"/>
              <a:t>Make swim lane example</a:t>
            </a:r>
          </a:p>
          <a:p>
            <a:pPr lvl="1"/>
            <a:r>
              <a:rPr lang="en-GB" smtClean="0"/>
              <a:t>Multi-roles or tools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32D78E19-94C1-4C87-AA0F-99E1DF88F66E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F6F59D3-FFAB-4A0C-9E8C-EC44BCAB414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HSUV model including requirements and structure elements exists</a:t>
            </a:r>
          </a:p>
          <a:p>
            <a:pPr eaLnBrk="1" hangingPunct="1"/>
            <a:r>
              <a:rPr lang="en-US" smtClean="0"/>
              <a:t>Model elements are at initial versions</a:t>
            </a:r>
          </a:p>
          <a:p>
            <a:pPr eaLnBrk="1" hangingPunct="1"/>
            <a:r>
              <a:rPr lang="en-US" smtClean="0"/>
              <a:t>Model is fully “released”</a:t>
            </a:r>
          </a:p>
          <a:p>
            <a:pPr lvl="1" eaLnBrk="1" hangingPunct="1"/>
            <a:r>
              <a:rPr lang="en-US" smtClean="0"/>
              <a:t>Locked so no edits can be done without creating a new version</a:t>
            </a:r>
          </a:p>
        </p:txBody>
      </p:sp>
      <p:sp>
        <p:nvSpPr>
          <p:cNvPr id="1536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73B71DB-431E-4809-9B3C-3E219C3C4FA4}" type="slidenum">
              <a:rPr lang="en-US" sz="1000">
                <a:latin typeface="+mn-lt"/>
                <a:cs typeface="+mn-cs"/>
              </a:rPr>
              <a:pPr algn="r">
                <a:defRPr/>
              </a:pPr>
              <a:t>5</a:t>
            </a:fld>
            <a:endParaRPr lang="en-US" sz="100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7D570DD-2E78-4B2D-8F70-CC2A6B74E137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0FCFA45-D9C9-4DDD-8EFF-99C92DFCB1A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1288"/>
            <a:ext cx="8229600" cy="1143001"/>
          </a:xfrm>
        </p:spPr>
        <p:txBody>
          <a:bodyPr/>
          <a:lstStyle/>
          <a:p>
            <a:r>
              <a:rPr lang="en-GB" smtClean="0"/>
              <a:t>PLM reference model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[Model] HSUVExample </a:t>
            </a:r>
          </a:p>
          <a:p>
            <a:pPr>
              <a:lnSpc>
                <a:spcPct val="80000"/>
              </a:lnSpc>
            </a:pPr>
            <a:r>
              <a:rPr lang="en-GB" sz="1800" smtClean="0"/>
              <a:t>[Package] HSUVExample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[Test Case] SAE J1491 Max Acceleration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[State Machine] SAE J1491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3"/>
                <a:hlinkMouseOver r:id="rId4"/>
              </a:rPr>
              <a:t>SAE J1491</a:t>
            </a:r>
            <a:r>
              <a:rPr lang="en-GB" sz="120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GB" sz="1400" b="1" smtClean="0">
                <a:hlinkClick r:id="rId3"/>
                <a:hlinkMouseOver r:id="rId4"/>
              </a:rPr>
              <a:t>SAE J1491</a:t>
            </a:r>
            <a:r>
              <a:rPr lang="en-GB" sz="1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/>
              <a:t>[Block] AutomotiveDomain </a:t>
            </a:r>
          </a:p>
          <a:p>
            <a:pPr lvl="2">
              <a:lnSpc>
                <a:spcPct val="80000"/>
              </a:lnSpc>
            </a:pPr>
            <a:r>
              <a:rPr lang="en-GB" sz="1400" smtClean="0"/>
              <a:t>[Block] HybridSUV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5"/>
                <a:hlinkMouseOver r:id="rId6"/>
              </a:rPr>
              <a:t>Alternative 1 - Combined Motor Generator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7"/>
                <a:hlinkMouseOver r:id="rId8"/>
              </a:rPr>
              <a:t>PowerControlUnit Breakdown id=AMG60107 version=001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9"/>
                <a:hlinkMouseOver r:id="rId6"/>
              </a:rPr>
              <a:t>Fuel Flow Rate Determination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0"/>
                <a:hlinkMouseOver r:id="rId11"/>
              </a:rPr>
              <a:t>Alternative 1 - Combined Motor Generator id=AMG60107 version=002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2"/>
                <a:hlinkMouseOver r:id="rId13"/>
              </a:rPr>
              <a:t>PowerControlUnit Breakdown id=AMG60107 version=002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smtClean="0"/>
              <a:t>[Block] PowerSubsystem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4"/>
                <a:hlinkMouseOver r:id="rId15"/>
              </a:rPr>
              <a:t>Alternative 1 - Combined Motor Generator id=AMG60107 version=003</a:t>
            </a:r>
            <a:r>
              <a:rPr lang="en-GB" sz="1200" smtClean="0"/>
              <a:t> </a:t>
            </a:r>
          </a:p>
          <a:p>
            <a:pPr lvl="4">
              <a:lnSpc>
                <a:spcPct val="80000"/>
              </a:lnSpc>
            </a:pPr>
            <a:r>
              <a:rPr lang="en-GB" sz="1200" b="1" smtClean="0">
                <a:hlinkClick r:id="rId16"/>
                <a:hlinkMouseOver r:id="rId17"/>
              </a:rPr>
              <a:t>PowerControlUnit Breakdown id=AMG60107 version=003</a:t>
            </a:r>
            <a:r>
              <a:rPr lang="en-GB" sz="1200" smtClean="0"/>
              <a:t> </a:t>
            </a:r>
          </a:p>
          <a:p>
            <a:pPr lvl="3">
              <a:lnSpc>
                <a:spcPct val="80000"/>
              </a:lnSpc>
            </a:pPr>
            <a:r>
              <a:rPr lang="en-GB" sz="1200" b="1" smtClean="0">
                <a:hlinkClick r:id="rId18"/>
                <a:hlinkMouseOver r:id="rId6"/>
              </a:rPr>
              <a:t>PowerSubsystem Fuel Flow Definition</a:t>
            </a:r>
            <a:r>
              <a:rPr lang="en-GB" sz="12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19"/>
                <a:hlinkMouseOver r:id="rId20"/>
              </a:rPr>
              <a:t>HSUV Specification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1"/>
                <a:hlinkMouseOver r:id="rId22"/>
              </a:rPr>
              <a:t>PowerSubsystem Breakdown id=AMG60104 version=001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3"/>
                <a:hlinkMouseOver r:id="rId24"/>
              </a:rPr>
              <a:t>Automotive Domain Breakdown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5"/>
                <a:hlinkMouseOver r:id="rId26"/>
              </a:rPr>
              <a:t>Acceleration Requirement Refinement and Verification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7"/>
                <a:hlinkMouseOver r:id="rId28"/>
              </a:rPr>
              <a:t>Operational Use Cases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29"/>
                <a:hlinkMouseOver r:id="rId30"/>
              </a:rPr>
              <a:t>PowerSubsystem Breakdown id=AMG60104 version=003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1"/>
                <a:hlinkMouseOver r:id="rId32"/>
              </a:rPr>
              <a:t>PowerSubsystem Breakdown id=AMG60104 version=002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3"/>
                <a:hlinkMouseOver r:id="rId34"/>
              </a:rPr>
              <a:t>Requirements Derivation</a:t>
            </a:r>
            <a:r>
              <a:rPr lang="en-GB" sz="15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500" smtClean="0">
                <a:hlinkClick r:id="rId35"/>
                <a:hlinkMouseOver r:id="rId36"/>
              </a:rPr>
              <a:t>HybridSUV Breakdown</a:t>
            </a:r>
            <a:r>
              <a:rPr lang="en-GB" sz="15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9C691E5-AE3A-4AD8-BAD5-3511DCAC9164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6657EA2-6592-40BB-85F3-2A108EC91FC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Story 1 Step 1 – Change Requirements to 2016 ULEV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Marketing opens change request</a:t>
            </a:r>
          </a:p>
          <a:p>
            <a:pPr lvl="1" eaLnBrk="1" hangingPunct="1"/>
            <a:r>
              <a:rPr lang="en-US" sz="1800" smtClean="0"/>
              <a:t>Need to change vehicle to meet 2016 ULEV standards</a:t>
            </a:r>
          </a:p>
          <a:p>
            <a:pPr lvl="1" eaLnBrk="1" hangingPunct="1"/>
            <a:r>
              <a:rPr lang="en-US" sz="1800" smtClean="0"/>
              <a:t>Change request has problem item REQ-000144/A attached</a:t>
            </a:r>
          </a:p>
          <a:p>
            <a:pPr lvl="1" eaLnBrk="1" hangingPunct="1"/>
            <a:r>
              <a:rPr lang="en-US" sz="1800" smtClean="0"/>
              <a:t>Change request has reference item AKY251614/001 attached (this is the context, unconfigured for this step)</a:t>
            </a:r>
          </a:p>
          <a:p>
            <a:pPr eaLnBrk="1" hangingPunct="1"/>
            <a:r>
              <a:rPr lang="en-US" sz="2000" smtClean="0"/>
              <a:t>Released REQ-000144/A is </a:t>
            </a:r>
            <a:r>
              <a:rPr lang="en-US" sz="2000" u="sng" smtClean="0"/>
              <a:t>revise</a:t>
            </a:r>
            <a:r>
              <a:rPr lang="en-US" sz="2000" smtClean="0"/>
              <a:t>d to begin work on version “B”</a:t>
            </a:r>
          </a:p>
          <a:p>
            <a:pPr eaLnBrk="1" hangingPunct="1"/>
            <a:r>
              <a:rPr lang="en-US" sz="2000" smtClean="0"/>
              <a:t>When version “B” is finished it is released, then next higher assembly (REQ-000181/A) is revised to include this new version, and released</a:t>
            </a:r>
          </a:p>
          <a:p>
            <a:pPr lvl="1" eaLnBrk="1" hangingPunct="1"/>
            <a:r>
              <a:rPr lang="en-US" sz="1800" smtClean="0"/>
              <a:t>Same sequence for each level to the top of the requirements tree (AKY251614/001)</a:t>
            </a:r>
          </a:p>
          <a:p>
            <a:pPr lvl="1" eaLnBrk="1" hangingPunct="1"/>
            <a:r>
              <a:rPr lang="en-US" sz="1800" smtClean="0"/>
              <a:t>Becomes /002 from the change</a:t>
            </a:r>
          </a:p>
          <a:p>
            <a:pPr eaLnBrk="1" hangingPunct="1"/>
            <a:r>
              <a:rPr lang="en-US" sz="2000" smtClean="0"/>
              <a:t>Postcondition – Released requirements context now has AKY251614/002, REQ-000181/B, REQ-000144/B, rest are not changed.</a:t>
            </a:r>
            <a:endParaRPr lang="en-US" smtClean="0"/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BD236D8-3FCE-4B20-A5A3-D9CE1D456696}" type="slidenum">
              <a:rPr lang="en-US" sz="1000">
                <a:latin typeface="+mn-lt"/>
                <a:cs typeface="+mn-cs"/>
              </a:rPr>
              <a:pPr algn="r">
                <a:defRPr/>
              </a:pPr>
              <a:t>7</a:t>
            </a:fld>
            <a:endParaRPr lang="en-US" sz="1000">
              <a:latin typeface="+mn-lt"/>
              <a:cs typeface="+mn-cs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16002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TC UA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791200" y="609600"/>
            <a:ext cx="2514600" cy="533400"/>
          </a:xfrm>
          <a:prstGeom prst="wedgeRoundRectCallout">
            <a:avLst>
              <a:gd name="adj1" fmla="val -49810"/>
              <a:gd name="adj2" fmla="val 2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TCE REQ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781800" y="1219200"/>
            <a:ext cx="2514600" cy="457200"/>
          </a:xfrm>
          <a:prstGeom prst="wedgeRoundRectCallout">
            <a:avLst>
              <a:gd name="adj1" fmla="val -42296"/>
              <a:gd name="adj2" fmla="val 2836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400"/>
              <a:t>Add Higher level context</a:t>
            </a: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-1905000" y="2514600"/>
            <a:ext cx="2514600" cy="533400"/>
          </a:xfrm>
          <a:prstGeom prst="wedgeRoundRectCallout">
            <a:avLst>
              <a:gd name="adj1" fmla="val 48801"/>
              <a:gd name="adj2" fmla="val 15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Requirements change occurs here</a:t>
            </a: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228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-1828800" y="5334000"/>
            <a:ext cx="2514600" cy="533400"/>
          </a:xfrm>
          <a:prstGeom prst="wedgeRoundRectCallout">
            <a:avLst>
              <a:gd name="adj1" fmla="val 65278"/>
              <a:gd name="adj2" fmla="val -255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144 is a child of 181</a:t>
            </a: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543800" y="3429000"/>
            <a:ext cx="2514600" cy="533400"/>
          </a:xfrm>
          <a:prstGeom prst="wedgeRoundRectCallout">
            <a:avLst>
              <a:gd name="adj1" fmla="val -91162"/>
              <a:gd name="adj2" fmla="val -147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/001 Version 1</a:t>
            </a:r>
          </a:p>
        </p:txBody>
      </p:sp>
      <p:sp>
        <p:nvSpPr>
          <p:cNvPr id="31757" name="Rectangle 7"/>
          <p:cNvSpPr>
            <a:spLocks noChangeArrowheads="1"/>
          </p:cNvSpPr>
          <p:nvPr/>
        </p:nvSpPr>
        <p:spPr bwMode="auto">
          <a:xfrm>
            <a:off x="-457200" y="3352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PLM or ALM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CC73428-3260-4C9A-8175-2BFF235E677A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3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FF5BD55-E5F3-4775-B5CE-95075DF3CE0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1-1</a:t>
            </a:r>
            <a:endParaRPr lang="en-US" sz="2600" smtClean="0"/>
          </a:p>
        </p:txBody>
      </p:sp>
      <p:sp>
        <p:nvSpPr>
          <p:cNvPr id="63492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1219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Analyse</a:t>
            </a:r>
          </a:p>
          <a:p>
            <a:pPr algn="ctr"/>
            <a:r>
              <a:rPr lang="en-GB"/>
              <a:t>the CR</a:t>
            </a:r>
          </a:p>
        </p:txBody>
      </p:sp>
      <p:cxnSp>
        <p:nvCxnSpPr>
          <p:cNvPr id="63495" name="AutoShape 11"/>
          <p:cNvCxnSpPr>
            <a:cxnSpLocks noChangeShapeType="1"/>
            <a:stCxn id="63502" idx="6"/>
            <a:endCxn id="63494" idx="1"/>
          </p:cNvCxnSpPr>
          <p:nvPr/>
        </p:nvCxnSpPr>
        <p:spPr bwMode="auto">
          <a:xfrm>
            <a:off x="827088" y="2052638"/>
            <a:ext cx="392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8" name="Rectangle 14"/>
          <p:cNvSpPr>
            <a:spLocks noChangeArrowheads="1"/>
          </p:cNvSpPr>
          <p:nvPr/>
        </p:nvSpPr>
        <p:spPr bwMode="auto">
          <a:xfrm>
            <a:off x="3124200" y="180022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out </a:t>
            </a:r>
          </a:p>
          <a:p>
            <a:pPr algn="ctr"/>
            <a:r>
              <a:rPr lang="en-GB"/>
              <a:t>for Req change</a:t>
            </a:r>
          </a:p>
        </p:txBody>
      </p:sp>
      <p:cxnSp>
        <p:nvCxnSpPr>
          <p:cNvPr id="63499" name="AutoShape 15"/>
          <p:cNvCxnSpPr>
            <a:cxnSpLocks noChangeShapeType="1"/>
            <a:stCxn id="63494" idx="3"/>
            <a:endCxn id="63498" idx="1"/>
          </p:cNvCxnSpPr>
          <p:nvPr/>
        </p:nvCxnSpPr>
        <p:spPr bwMode="auto">
          <a:xfrm>
            <a:off x="2443163" y="2052638"/>
            <a:ext cx="681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00" name="Rectangle 17"/>
          <p:cNvSpPr>
            <a:spLocks noChangeArrowheads="1"/>
          </p:cNvSpPr>
          <p:nvPr/>
        </p:nvSpPr>
        <p:spPr bwMode="auto">
          <a:xfrm>
            <a:off x="4953000" y="3609975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See new </a:t>
            </a:r>
          </a:p>
          <a:p>
            <a:pPr algn="ctr"/>
            <a:r>
              <a:rPr lang="en-GB"/>
              <a:t>Work Item</a:t>
            </a:r>
          </a:p>
        </p:txBody>
      </p:sp>
      <p:sp>
        <p:nvSpPr>
          <p:cNvPr id="63502" name="Oval 19"/>
          <p:cNvSpPr>
            <a:spLocks noChangeArrowheads="1"/>
          </p:cNvSpPr>
          <p:nvPr/>
        </p:nvSpPr>
        <p:spPr bwMode="auto">
          <a:xfrm>
            <a:off x="6111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3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63504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63505" name="Oval 23"/>
          <p:cNvSpPr>
            <a:spLocks noChangeArrowheads="1"/>
          </p:cNvSpPr>
          <p:nvPr/>
        </p:nvSpPr>
        <p:spPr bwMode="auto">
          <a:xfrm>
            <a:off x="830580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507" name="Oval 26"/>
          <p:cNvSpPr>
            <a:spLocks noChangeArrowheads="1"/>
          </p:cNvSpPr>
          <p:nvPr/>
        </p:nvSpPr>
        <p:spPr bwMode="auto">
          <a:xfrm>
            <a:off x="8243888" y="19446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3508" name="AutoShape 27"/>
          <p:cNvCxnSpPr>
            <a:cxnSpLocks noChangeShapeType="1"/>
            <a:stCxn id="63498" idx="3"/>
            <a:endCxn id="63507" idx="2"/>
          </p:cNvCxnSpPr>
          <p:nvPr/>
        </p:nvCxnSpPr>
        <p:spPr bwMode="auto">
          <a:xfrm>
            <a:off x="4348163" y="2052638"/>
            <a:ext cx="3895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6351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106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6670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286375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5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181600"/>
            <a:ext cx="866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6" name="Text Box 37"/>
          <p:cNvSpPr txBox="1">
            <a:spLocks noChangeArrowheads="1"/>
          </p:cNvSpPr>
          <p:nvPr/>
        </p:nvSpPr>
        <p:spPr bwMode="auto">
          <a:xfrm>
            <a:off x="914400" y="4740275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Pre-condition</a:t>
            </a:r>
          </a:p>
        </p:txBody>
      </p:sp>
      <p:sp>
        <p:nvSpPr>
          <p:cNvPr id="63518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63519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522" name="Picture 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23" name="AutoShape 35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528" name="Line 41"/>
          <p:cNvSpPr>
            <a:spLocks noChangeShapeType="1"/>
          </p:cNvSpPr>
          <p:nvPr/>
        </p:nvSpPr>
        <p:spPr bwMode="auto">
          <a:xfrm>
            <a:off x="1828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30" name="Text Box 38"/>
          <p:cNvSpPr txBox="1">
            <a:spLocks noChangeArrowheads="1"/>
          </p:cNvSpPr>
          <p:nvPr/>
        </p:nvSpPr>
        <p:spPr bwMode="auto">
          <a:xfrm>
            <a:off x="3124200" y="4740275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</a:t>
            </a:r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3733800" y="2286000"/>
            <a:ext cx="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3532" name="AutoShape 44"/>
          <p:cNvCxnSpPr>
            <a:cxnSpLocks noChangeShapeType="1"/>
            <a:stCxn id="63498" idx="3"/>
            <a:endCxn id="63500" idx="1"/>
          </p:cNvCxnSpPr>
          <p:nvPr/>
        </p:nvCxnSpPr>
        <p:spPr bwMode="auto">
          <a:xfrm>
            <a:off x="4348163" y="2052638"/>
            <a:ext cx="604837" cy="1809750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35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34" name="Rectangle 17"/>
          <p:cNvSpPr>
            <a:spLocks noChangeArrowheads="1"/>
          </p:cNvSpPr>
          <p:nvPr/>
        </p:nvSpPr>
        <p:spPr bwMode="auto">
          <a:xfrm>
            <a:off x="6400800" y="3609975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requirement</a:t>
            </a:r>
          </a:p>
        </p:txBody>
      </p:sp>
      <p:cxnSp>
        <p:nvCxnSpPr>
          <p:cNvPr id="63535" name="AutoShape 27"/>
          <p:cNvCxnSpPr>
            <a:cxnSpLocks noChangeShapeType="1"/>
            <a:stCxn id="63500" idx="3"/>
            <a:endCxn id="63534" idx="1"/>
          </p:cNvCxnSpPr>
          <p:nvPr/>
        </p:nvCxnSpPr>
        <p:spPr bwMode="auto">
          <a:xfrm>
            <a:off x="6176963" y="3862388"/>
            <a:ext cx="223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36" name="AutoShape 27"/>
          <p:cNvCxnSpPr>
            <a:cxnSpLocks noChangeShapeType="1"/>
            <a:stCxn id="63534" idx="3"/>
            <a:endCxn id="63505" idx="2"/>
          </p:cNvCxnSpPr>
          <p:nvPr/>
        </p:nvCxnSpPr>
        <p:spPr bwMode="auto">
          <a:xfrm>
            <a:off x="7624763" y="3862388"/>
            <a:ext cx="681037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37" name="Text Box 38"/>
          <p:cNvSpPr txBox="1">
            <a:spLocks noChangeArrowheads="1"/>
          </p:cNvSpPr>
          <p:nvPr/>
        </p:nvSpPr>
        <p:spPr bwMode="auto">
          <a:xfrm>
            <a:off x="6324600" y="4740275"/>
            <a:ext cx="1619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changes added</a:t>
            </a:r>
          </a:p>
        </p:txBody>
      </p:sp>
      <p:pic>
        <p:nvPicPr>
          <p:cNvPr id="63538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39" name="Line 41"/>
          <p:cNvSpPr>
            <a:spLocks noChangeShapeType="1"/>
          </p:cNvSpPr>
          <p:nvPr/>
        </p:nvSpPr>
        <p:spPr bwMode="auto">
          <a:xfrm>
            <a:off x="7010400" y="41910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53ED082F-6DEF-43CB-B0BD-D7AF2F074C1C}" type="datetime5">
              <a:rPr lang="en-US"/>
              <a:pPr>
                <a:defRPr/>
              </a:pPr>
              <a:t>8-Feb-11</a:t>
            </a:fld>
            <a:endParaRPr lang="en-US"/>
          </a:p>
        </p:txBody>
      </p:sp>
      <p:sp>
        <p:nvSpPr>
          <p:cNvPr id="30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OSLC PLM working group</a:t>
            </a:r>
          </a:p>
        </p:txBody>
      </p:sp>
      <p:sp>
        <p:nvSpPr>
          <p:cNvPr id="31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3C3FA60-467E-43E6-9D5F-76D8BD95EE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smtClean="0"/>
              <a:t>Change Requirements to 2016 ULEV</a:t>
            </a:r>
            <a:r>
              <a:rPr lang="en-GB" sz="2600" smtClean="0"/>
              <a:t> </a:t>
            </a:r>
            <a:br>
              <a:rPr lang="en-GB" sz="2600" smtClean="0"/>
            </a:br>
            <a:r>
              <a:rPr lang="en-GB" sz="2600" smtClean="0"/>
              <a:t>Mock up – Story 1 Step 1-2</a:t>
            </a:r>
            <a:endParaRPr lang="en-US" sz="2600" smtClean="0"/>
          </a:p>
        </p:txBody>
      </p:sp>
      <p:sp>
        <p:nvSpPr>
          <p:cNvPr id="66564" name="Line 7"/>
          <p:cNvSpPr>
            <a:spLocks noChangeShapeType="1"/>
          </p:cNvSpPr>
          <p:nvPr/>
        </p:nvSpPr>
        <p:spPr bwMode="auto">
          <a:xfrm>
            <a:off x="539750" y="3262313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Rectangle 14"/>
          <p:cNvSpPr>
            <a:spLocks noChangeArrowheads="1"/>
          </p:cNvSpPr>
          <p:nvPr/>
        </p:nvSpPr>
        <p:spPr bwMode="auto">
          <a:xfrm>
            <a:off x="6700838" y="1814513"/>
            <a:ext cx="12239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Check in</a:t>
            </a:r>
          </a:p>
          <a:p>
            <a:pPr algn="ctr"/>
            <a:r>
              <a:rPr lang="en-GB"/>
              <a:t>from Req change</a:t>
            </a:r>
          </a:p>
        </p:txBody>
      </p:sp>
      <p:sp>
        <p:nvSpPr>
          <p:cNvPr id="66571" name="Rectangle 20"/>
          <p:cNvSpPr>
            <a:spLocks noChangeArrowheads="1"/>
          </p:cNvSpPr>
          <p:nvPr/>
        </p:nvSpPr>
        <p:spPr bwMode="auto">
          <a:xfrm>
            <a:off x="0" y="1295400"/>
            <a:ext cx="395288" cy="1966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PLM</a:t>
            </a:r>
          </a:p>
        </p:txBody>
      </p:sp>
      <p:sp>
        <p:nvSpPr>
          <p:cNvPr id="66572" name="Rectangle 21"/>
          <p:cNvSpPr>
            <a:spLocks noChangeArrowheads="1"/>
          </p:cNvSpPr>
          <p:nvPr/>
        </p:nvSpPr>
        <p:spPr bwMode="auto">
          <a:xfrm>
            <a:off x="0" y="3262313"/>
            <a:ext cx="395288" cy="1843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ALM</a:t>
            </a:r>
          </a:p>
        </p:txBody>
      </p:sp>
      <p:sp>
        <p:nvSpPr>
          <p:cNvPr id="66574" name="Oval 26"/>
          <p:cNvSpPr>
            <a:spLocks noChangeArrowheads="1"/>
          </p:cNvSpPr>
          <p:nvPr/>
        </p:nvSpPr>
        <p:spPr bwMode="auto">
          <a:xfrm>
            <a:off x="8243888" y="1958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6575" name="AutoShape 27"/>
          <p:cNvCxnSpPr>
            <a:cxnSpLocks noChangeShapeType="1"/>
            <a:stCxn id="66567" idx="3"/>
            <a:endCxn id="66574" idx="2"/>
          </p:cNvCxnSpPr>
          <p:nvPr/>
        </p:nvCxnSpPr>
        <p:spPr bwMode="auto">
          <a:xfrm>
            <a:off x="7924800" y="2066925"/>
            <a:ext cx="319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66577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1" name="Rectangle 39"/>
          <p:cNvSpPr>
            <a:spLocks noChangeArrowheads="1"/>
          </p:cNvSpPr>
          <p:nvPr/>
        </p:nvSpPr>
        <p:spPr bwMode="auto">
          <a:xfrm>
            <a:off x="0" y="5105400"/>
            <a:ext cx="395288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GB"/>
              <a:t>Ref model</a:t>
            </a:r>
          </a:p>
        </p:txBody>
      </p:sp>
      <p:sp>
        <p:nvSpPr>
          <p:cNvPr id="66582" name="Line 40"/>
          <p:cNvSpPr>
            <a:spLocks noChangeShapeType="1"/>
          </p:cNvSpPr>
          <p:nvPr/>
        </p:nvSpPr>
        <p:spPr bwMode="auto">
          <a:xfrm>
            <a:off x="457200" y="5105400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8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8978900" y="6705600"/>
            <a:ext cx="889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6" name="Text Box 38"/>
          <p:cNvSpPr txBox="1">
            <a:spLocks noChangeArrowheads="1"/>
          </p:cNvSpPr>
          <p:nvPr/>
        </p:nvSpPr>
        <p:spPr bwMode="auto">
          <a:xfrm>
            <a:off x="2989263" y="4648200"/>
            <a:ext cx="1354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New revision </a:t>
            </a:r>
          </a:p>
          <a:p>
            <a:r>
              <a:rPr lang="en-GB" sz="1400" b="1"/>
              <a:t>– new context</a:t>
            </a:r>
          </a:p>
        </p:txBody>
      </p:sp>
      <p:pic>
        <p:nvPicPr>
          <p:cNvPr id="665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2578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93" name="Oval 23"/>
          <p:cNvSpPr>
            <a:spLocks noChangeArrowheads="1"/>
          </p:cNvSpPr>
          <p:nvPr/>
        </p:nvSpPr>
        <p:spPr bwMode="auto">
          <a:xfrm>
            <a:off x="609600" y="388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94" name="Rectangle 17"/>
          <p:cNvSpPr>
            <a:spLocks noChangeArrowheads="1"/>
          </p:cNvSpPr>
          <p:nvPr/>
        </p:nvSpPr>
        <p:spPr bwMode="auto">
          <a:xfrm>
            <a:off x="2895600" y="3733800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Update </a:t>
            </a:r>
          </a:p>
          <a:p>
            <a:pPr algn="ctr"/>
            <a:r>
              <a:rPr lang="en-GB"/>
              <a:t>context </a:t>
            </a:r>
          </a:p>
        </p:txBody>
      </p:sp>
      <p:sp>
        <p:nvSpPr>
          <p:cNvPr id="66595" name="Rectangle 17"/>
          <p:cNvSpPr>
            <a:spLocks noChangeArrowheads="1"/>
          </p:cNvSpPr>
          <p:nvPr/>
        </p:nvSpPr>
        <p:spPr bwMode="auto">
          <a:xfrm>
            <a:off x="1219200" y="1814513"/>
            <a:ext cx="12239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Define new</a:t>
            </a:r>
          </a:p>
          <a:p>
            <a:pPr algn="ctr"/>
            <a:r>
              <a:rPr lang="en-GB"/>
              <a:t>context </a:t>
            </a:r>
          </a:p>
        </p:txBody>
      </p:sp>
      <p:sp>
        <p:nvSpPr>
          <p:cNvPr id="66596" name="Rectangle 17"/>
          <p:cNvSpPr>
            <a:spLocks noChangeArrowheads="1"/>
          </p:cNvSpPr>
          <p:nvPr/>
        </p:nvSpPr>
        <p:spPr bwMode="auto">
          <a:xfrm>
            <a:off x="4648200" y="3733800"/>
            <a:ext cx="1223963" cy="5048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Complete </a:t>
            </a:r>
          </a:p>
          <a:p>
            <a:pPr algn="ctr"/>
            <a:r>
              <a:rPr lang="en-GB"/>
              <a:t>work item</a:t>
            </a:r>
          </a:p>
        </p:txBody>
      </p:sp>
      <p:cxnSp>
        <p:nvCxnSpPr>
          <p:cNvPr id="66597" name="AutoShape 27"/>
          <p:cNvCxnSpPr>
            <a:cxnSpLocks noChangeShapeType="1"/>
            <a:stCxn id="66594" idx="3"/>
            <a:endCxn id="66596" idx="1"/>
          </p:cNvCxnSpPr>
          <p:nvPr/>
        </p:nvCxnSpPr>
        <p:spPr bwMode="auto">
          <a:xfrm>
            <a:off x="4119563" y="3986213"/>
            <a:ext cx="5286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599" name="AutoShape 39"/>
          <p:cNvCxnSpPr>
            <a:cxnSpLocks noChangeShapeType="1"/>
            <a:stCxn id="66593" idx="6"/>
            <a:endCxn id="66595" idx="1"/>
          </p:cNvCxnSpPr>
          <p:nvPr/>
        </p:nvCxnSpPr>
        <p:spPr bwMode="auto">
          <a:xfrm flipV="1">
            <a:off x="825500" y="2066925"/>
            <a:ext cx="393700" cy="1927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600" name="AutoShape 40"/>
          <p:cNvCxnSpPr>
            <a:cxnSpLocks noChangeShapeType="1"/>
            <a:stCxn id="66595" idx="3"/>
            <a:endCxn id="66594" idx="1"/>
          </p:cNvCxnSpPr>
          <p:nvPr/>
        </p:nvCxnSpPr>
        <p:spPr bwMode="auto">
          <a:xfrm>
            <a:off x="2443163" y="2066925"/>
            <a:ext cx="452437" cy="1919288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601" name="AutoShape 41"/>
          <p:cNvCxnSpPr>
            <a:cxnSpLocks noChangeShapeType="1"/>
            <a:stCxn id="66596" idx="3"/>
            <a:endCxn id="66567" idx="1"/>
          </p:cNvCxnSpPr>
          <p:nvPr/>
        </p:nvCxnSpPr>
        <p:spPr bwMode="auto">
          <a:xfrm flipV="1">
            <a:off x="5872163" y="2066925"/>
            <a:ext cx="828675" cy="1919288"/>
          </a:xfrm>
          <a:prstGeom prst="bentConnector3">
            <a:avLst>
              <a:gd name="adj1" fmla="val 498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66604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14400"/>
            <a:ext cx="106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05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819400"/>
            <a:ext cx="1143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6" name="Line 41"/>
          <p:cNvSpPr>
            <a:spLocks noChangeShapeType="1"/>
          </p:cNvSpPr>
          <p:nvPr/>
        </p:nvSpPr>
        <p:spPr bwMode="auto">
          <a:xfrm>
            <a:off x="3505200" y="44196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Text Box 38"/>
          <p:cNvSpPr txBox="1">
            <a:spLocks noChangeArrowheads="1"/>
          </p:cNvSpPr>
          <p:nvPr/>
        </p:nvSpPr>
        <p:spPr bwMode="auto">
          <a:xfrm>
            <a:off x="6553200" y="4419600"/>
            <a:ext cx="259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Requirements: </a:t>
            </a:r>
            <a:r>
              <a:rPr lang="en-GB" sz="1400" b="1">
                <a:solidFill>
                  <a:schemeClr val="hlink"/>
                </a:solidFill>
              </a:rPr>
              <a:t>New revision</a:t>
            </a:r>
          </a:p>
          <a:p>
            <a:r>
              <a:rPr lang="en-GB" sz="1400" b="1"/>
              <a:t>Context: </a:t>
            </a:r>
            <a:r>
              <a:rPr lang="en-GB" sz="1400" b="1">
                <a:solidFill>
                  <a:schemeClr val="hlink"/>
                </a:solidFill>
              </a:rPr>
              <a:t>New assigned</a:t>
            </a:r>
          </a:p>
          <a:p>
            <a:r>
              <a:rPr lang="en-GB" sz="1400" b="1"/>
              <a:t>Implementation: Old</a:t>
            </a:r>
          </a:p>
        </p:txBody>
      </p:sp>
      <p:pic>
        <p:nvPicPr>
          <p:cNvPr id="666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181600"/>
            <a:ext cx="106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working_18012011</Template>
  <TotalTime>379</TotalTime>
  <Words>1904</Words>
  <Application>Microsoft Office PowerPoint</Application>
  <PresentationFormat>On-screen Show (4:3)</PresentationFormat>
  <Paragraphs>288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Watermark</vt:lpstr>
      <vt:lpstr>Watermark</vt:lpstr>
      <vt:lpstr>HSUV Example Change Scenario</vt:lpstr>
      <vt:lpstr>The goal of this activity</vt:lpstr>
      <vt:lpstr>Storyboard idea</vt:lpstr>
      <vt:lpstr>Comments </vt:lpstr>
      <vt:lpstr>Preconditions</vt:lpstr>
      <vt:lpstr>PLM reference model</vt:lpstr>
      <vt:lpstr>Story 1 Step 1 – Change Requirements to 2016 ULEV</vt:lpstr>
      <vt:lpstr>Change Requirements to 2016 ULEV  Mock up – Story 1 Step 1-1</vt:lpstr>
      <vt:lpstr>Change Requirements to 2016 ULEV  Mock up – Story 1 Step 1-2</vt:lpstr>
      <vt:lpstr>Slide 10</vt:lpstr>
      <vt:lpstr>Story 1 Step 2 – Change Design to Meet Revised Requirements</vt:lpstr>
      <vt:lpstr>Change Design to Meet Revised Requirements  Mock up – Story 1 Step 2-1</vt:lpstr>
      <vt:lpstr>PLM reference model</vt:lpstr>
      <vt:lpstr>Step 1 – Change Requirements to 2016 ULEV (V12 notes</vt:lpstr>
      <vt:lpstr>Step 2 – Change Design to Meet Revised Requirements (V12 notes</vt:lpstr>
      <vt:lpstr>Story 2 Step 1– Change of Requirements to add Variant for EU</vt:lpstr>
      <vt:lpstr>PLM reference model</vt:lpstr>
      <vt:lpstr>Story 2 Step 2 – Change Design to Meet Revised Requirements for variants</vt:lpstr>
      <vt:lpstr>Key Configuration Capabilities of the Model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HSUV Example Change Scenario</dc:title>
  <dc:creator>hz0wyg-e</dc:creator>
  <cp:lastModifiedBy>Gray Bachelor</cp:lastModifiedBy>
  <cp:revision>50</cp:revision>
  <dcterms:created xsi:type="dcterms:W3CDTF">2011-01-24T20:17:15Z</dcterms:created>
  <dcterms:modified xsi:type="dcterms:W3CDTF">2011-02-08T13:49:53Z</dcterms:modified>
</cp:coreProperties>
</file>