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0" r:id="rId3"/>
    <p:sldId id="266" r:id="rId4"/>
    <p:sldId id="267" r:id="rId5"/>
    <p:sldId id="271" r:id="rId6"/>
    <p:sldId id="257" r:id="rId7"/>
    <p:sldId id="268" r:id="rId8"/>
    <p:sldId id="269" r:id="rId9"/>
    <p:sldId id="258" r:id="rId10"/>
    <p:sldId id="263" r:id="rId11"/>
    <p:sldId id="259" r:id="rId12"/>
    <p:sldId id="272" r:id="rId13"/>
    <p:sldId id="274" r:id="rId14"/>
    <p:sldId id="275" r:id="rId15"/>
    <p:sldId id="273" r:id="rId16"/>
    <p:sldId id="260" r:id="rId17"/>
    <p:sldId id="261" r:id="rId18"/>
    <p:sldId id="262" r:id="rId19"/>
  </p:sldIdLst>
  <p:sldSz cx="9144000" cy="6858000" type="screen4x3"/>
  <p:notesSz cx="68834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24" autoAdjust="0"/>
    <p:restoredTop sz="99858" autoAdjust="0"/>
  </p:normalViewPr>
  <p:slideViewPr>
    <p:cSldViewPr>
      <p:cViewPr varScale="1">
        <p:scale>
          <a:sx n="90" d="100"/>
          <a:sy n="90" d="100"/>
        </p:scale>
        <p:origin x="-4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9890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Calibri" pitchFamily="34" charset="0"/>
              </a:defRPr>
            </a:lvl1pPr>
          </a:lstStyle>
          <a:p>
            <a:fld id="{707954F7-5BDD-457A-891E-25C5BDF07E27}" type="datetimeFigureOut">
              <a:rPr lang="en-US"/>
              <a:pPr/>
              <a:t>2/1/2011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705350"/>
            <a:ext cx="55054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Calibri" pitchFamily="34" charset="0"/>
              </a:defRPr>
            </a:lvl1pPr>
          </a:lstStyle>
          <a:p>
            <a:fld id="{5D853212-B5F7-4624-B80A-EA236DB7F8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948B7-EF1B-416B-AE80-032C9BFEC3F1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39" tIns="47969" rIns="95939" bIns="47969" anchor="b"/>
          <a:lstStyle/>
          <a:p>
            <a:pPr algn="r" defTabSz="958850"/>
            <a:fld id="{85DA4B80-5D9D-4524-BE53-780C27BAA64F}" type="slidenum">
              <a:rPr lang="en-US" sz="1300">
                <a:latin typeface="Calibri" pitchFamily="34" charset="0"/>
              </a:rPr>
              <a:pPr algn="r" defTabSz="958850"/>
              <a:t>14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AA12A-2072-40B0-8064-BA005BDCC011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286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FA9E9-E208-4D21-9731-F7952E37A765}" type="datetime1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89D3E-7601-4B65-BE0D-F981071CC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F43E1-A115-4C35-86BB-6485D70C544E}" type="datetime1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EA335-04C4-4046-8706-36B1473AE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1BC74-361C-4C8D-9C1E-C3232C84FA80}" type="datetime1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F61E3-A3CA-4E1F-A743-D07B0AE17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87CD0-BBDE-4896-AE44-AD30F2DE5263}" type="datetime1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768B2-B497-45A6-A184-D766EAABA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EF894-91ED-4491-AE37-768C70F5BF52}" type="datetime1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DD651-CB5A-4C6C-9852-C1CF7286E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2392A-E2E7-4F2F-86C6-A481DD43573B}" type="datetime1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99556-3E45-4E84-9758-B9A9A278A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8E516-5D72-419D-8B95-FB2FD4A6894C}" type="datetime1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4EB6C-EBD1-46C9-AC9F-0038FECC2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CA4B0-6114-4326-ACF3-6224BDE8629A}" type="datetime1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70609-5DA3-4294-97B1-E9F7E9B21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8575F-18CB-45E7-A1C6-DD0382176162}" type="datetime1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5BDEB-3C4A-49C0-86B4-5A7187C4E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6DE0B-2B10-4645-B9B4-5C193C542E36}" type="datetime1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3F5CD-EE59-44D9-A16D-48F268269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5197A-7D87-47AB-BD16-CE638ED5507A}" type="datetime1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F450C-F57E-40E2-A135-55EA84A2B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6241-6441-4FFE-9E40-C8E1F98359FA}" type="datetime1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E2C19-D236-4D39-88D3-79A4805F3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7651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27652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27653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27654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27655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543BD665-AAA6-4580-98E3-6A258053BAE3}" type="datetime1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0508C576-61B9-425B-A4DE-7BD7A5558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72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noDoc.html" TargetMode="External"/><Relationship Id="rId13" Type="http://schemas.openxmlformats.org/officeDocument/2006/relationships/hyperlink" Target="content/documentation/_njwdJdFUEd-fE-Wuhp3_Ng.htm" TargetMode="External"/><Relationship Id="rId18" Type="http://schemas.openxmlformats.org/officeDocument/2006/relationships/hyperlink" Target="HSUVModel_Release_12/HSUVModel/html/content/PowerSubsystem%20Fuel%20Flow%20Definition.htm" TargetMode="External"/><Relationship Id="rId26" Type="http://schemas.openxmlformats.org/officeDocument/2006/relationships/hyperlink" Target="HSUVModel_Release_12/HSUVModel/html/content/HSUV%20Specification.htm" TargetMode="External"/><Relationship Id="rId3" Type="http://schemas.openxmlformats.org/officeDocument/2006/relationships/hyperlink" Target="HSUVModel_Release_12/HSUVModel/html/content/SAE%20J1491.htm" TargetMode="External"/><Relationship Id="rId21" Type="http://schemas.openxmlformats.org/officeDocument/2006/relationships/hyperlink" Target="HSUVModel_Release_12/HSUVModel/html/content/HybridSUV%20Breakdown.htm" TargetMode="External"/><Relationship Id="rId34" Type="http://schemas.openxmlformats.org/officeDocument/2006/relationships/hyperlink" Target="HSUVModel_Release_12/HSUVModel/html/content/Requirements%20Derivation.htm" TargetMode="External"/><Relationship Id="rId7" Type="http://schemas.openxmlformats.org/officeDocument/2006/relationships/hyperlink" Target="HSUVModel_Release_12/HSUVModel/html/content/Fuel%20Flow%20Rate%20Determination.htm" TargetMode="External"/><Relationship Id="rId12" Type="http://schemas.openxmlformats.org/officeDocument/2006/relationships/hyperlink" Target="HSUVModel_Release_12/HSUVModel/html/content/PowerControlUnit%20Breakdown%20id=AMG60107%20version=002.htm" TargetMode="External"/><Relationship Id="rId17" Type="http://schemas.openxmlformats.org/officeDocument/2006/relationships/hyperlink" Target="content/documentation/_YXN4gNfJEd-LMfra9Z_SJQ.htm" TargetMode="External"/><Relationship Id="rId25" Type="http://schemas.openxmlformats.org/officeDocument/2006/relationships/hyperlink" Target="HSUVModel_Release_12/HSUVModel/html/content/HSUVExample%20Breakdown.htm" TargetMode="External"/><Relationship Id="rId33" Type="http://schemas.openxmlformats.org/officeDocument/2006/relationships/hyperlink" Target="content/documentation/_njwXt9FUEd-fE-Wuhp3_Ng.htm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HSUVModel_Release_12/HSUVModel/html/content/PowerControlUnit%20Breakdown%20id=AMG60107%20version=003.htm" TargetMode="External"/><Relationship Id="rId20" Type="http://schemas.openxmlformats.org/officeDocument/2006/relationships/hyperlink" Target="content/documentation/_03L6P9FUEd-fE-Wuhp3_Ng.htm" TargetMode="External"/><Relationship Id="rId29" Type="http://schemas.openxmlformats.org/officeDocument/2006/relationships/hyperlink" Target="content/documentation/_njwZRNFUEd-fE-Wuhp3_Ng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tent/documentation/_sKDFgNbnEd-ugt8RCbp9gQ.htm" TargetMode="External"/><Relationship Id="rId11" Type="http://schemas.openxmlformats.org/officeDocument/2006/relationships/hyperlink" Target="content/documentation/_njwe69FUEd-fE-Wuhp3_Ng.htm" TargetMode="External"/><Relationship Id="rId24" Type="http://schemas.openxmlformats.org/officeDocument/2006/relationships/hyperlink" Target="content/documentation/_cQ_QUNfSEd-LMfra9Z_SJQ.htm" TargetMode="External"/><Relationship Id="rId32" Type="http://schemas.openxmlformats.org/officeDocument/2006/relationships/hyperlink" Target="HSUVModel_Release_12/HSUVModel/html/content/PowerSubsystem%20Breakdown%20id=AMG60104%20version=001.htm" TargetMode="External"/><Relationship Id="rId37" Type="http://schemas.openxmlformats.org/officeDocument/2006/relationships/hyperlink" Target="content/documentation/_glvbsdFUEd-fE-Wuhp3_Ng.htm" TargetMode="External"/><Relationship Id="rId5" Type="http://schemas.openxmlformats.org/officeDocument/2006/relationships/hyperlink" Target="HSUVModel_Release_12/HSUVModel/html/content/PowerControlUnit%20Breakdown%20id=AMG60107%20version=001.htm" TargetMode="External"/><Relationship Id="rId15" Type="http://schemas.openxmlformats.org/officeDocument/2006/relationships/hyperlink" Target="content/documentation/_YXN6ddfJEd-LMfra9Z_SJQ.htm" TargetMode="External"/><Relationship Id="rId23" Type="http://schemas.openxmlformats.org/officeDocument/2006/relationships/hyperlink" Target="HSUVModel_Release_12/HSUVModel/html/content/PowerSubsystem%20Breakdown%20id=AMG60104%20version=003.htm" TargetMode="External"/><Relationship Id="rId28" Type="http://schemas.openxmlformats.org/officeDocument/2006/relationships/hyperlink" Target="HSUVModel_Release_12/HSUVModel/html/content/PowerSubsystem%20Breakdown%20id=AMG60104%20version=002.htm" TargetMode="External"/><Relationship Id="rId36" Type="http://schemas.openxmlformats.org/officeDocument/2006/relationships/hyperlink" Target="HSUVModel_Release_12/HSUVModel/html/content/Acceleration%20Requirement%20Refinement%20and%20Verification.htm" TargetMode="External"/><Relationship Id="rId10" Type="http://schemas.openxmlformats.org/officeDocument/2006/relationships/hyperlink" Target="HSUVModel_Release_12/HSUVModel/html/content/Alternative%201%20-%20Combined%20Motor%20Generator%20id=AMG60107%20version=002.htm" TargetMode="External"/><Relationship Id="rId19" Type="http://schemas.openxmlformats.org/officeDocument/2006/relationships/hyperlink" Target="HSUVModel_Release_12/HSUVModel/html/content/Operational%20Use%20Cases.htm" TargetMode="External"/><Relationship Id="rId31" Type="http://schemas.openxmlformats.org/officeDocument/2006/relationships/hyperlink" Target="content/documentation/_njwVQdFUEd-fE-Wuhp3_Ng.htm" TargetMode="External"/><Relationship Id="rId4" Type="http://schemas.openxmlformats.org/officeDocument/2006/relationships/hyperlink" Target="content/documentation/_SBEEAQh3EeCsHLx77MnunQ.htm" TargetMode="External"/><Relationship Id="rId9" Type="http://schemas.openxmlformats.org/officeDocument/2006/relationships/hyperlink" Target="HSUVModel_Release_12/HSUVModel/html/content/Alternative%201%20-%20Combined%20Motor%20Generator%20id=AMG60107%20version=001.htm" TargetMode="External"/><Relationship Id="rId14" Type="http://schemas.openxmlformats.org/officeDocument/2006/relationships/hyperlink" Target="HSUVModel_Release_12/HSUVModel/html/content/Alternative%201%20-%20Combined%20Motor%20Generator%20id=AMG60107%20version=003.htm" TargetMode="External"/><Relationship Id="rId22" Type="http://schemas.openxmlformats.org/officeDocument/2006/relationships/hyperlink" Target="content/documentation/_njwWKdFUEd-fE-Wuhp3_Ng.htm" TargetMode="External"/><Relationship Id="rId27" Type="http://schemas.openxmlformats.org/officeDocument/2006/relationships/hyperlink" Target="content/documentation/_glvatNFUEd-fE-Wuhp3_Ng.htm" TargetMode="External"/><Relationship Id="rId30" Type="http://schemas.openxmlformats.org/officeDocument/2006/relationships/hyperlink" Target="HSUVModel_Release_12/HSUVModel/html/content/Automotive%20Domain%20Breakdown.htm" TargetMode="External"/><Relationship Id="rId35" Type="http://schemas.openxmlformats.org/officeDocument/2006/relationships/hyperlink" Target="content/documentation/_glvbQtFUEd-fE-Wuhp3_Ng.ht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content/documentation/_sKDFgNbnEd-ugt8RCbp9gQ.htm" TargetMode="External"/><Relationship Id="rId13" Type="http://schemas.openxmlformats.org/officeDocument/2006/relationships/hyperlink" Target="content/documentation/_njwdJdFUEd-fE-Wuhp3_Ng.htm" TargetMode="External"/><Relationship Id="rId18" Type="http://schemas.openxmlformats.org/officeDocument/2006/relationships/hyperlink" Target="HSUVModel_Release_11/HSUVModel/html/content/PowerSubsystem%20Fuel%20Flow%20Definition.htm" TargetMode="External"/><Relationship Id="rId26" Type="http://schemas.openxmlformats.org/officeDocument/2006/relationships/hyperlink" Target="content/documentation/_glvbsdFUEd-fE-Wuhp3_Ng.htm" TargetMode="External"/><Relationship Id="rId3" Type="http://schemas.openxmlformats.org/officeDocument/2006/relationships/hyperlink" Target="HSUVModel_Release_11/HSUVModel/html/content/SAE%20J1491.htm" TargetMode="External"/><Relationship Id="rId21" Type="http://schemas.openxmlformats.org/officeDocument/2006/relationships/hyperlink" Target="HSUVModel_Release_11/HSUVModel/html/content/PowerSubsystem%20Breakdown%20id=AMG60104%20version=001.htm" TargetMode="External"/><Relationship Id="rId34" Type="http://schemas.openxmlformats.org/officeDocument/2006/relationships/hyperlink" Target="content/documentation/_glvbQtFUEd-fE-Wuhp3_Ng.htm" TargetMode="External"/><Relationship Id="rId7" Type="http://schemas.openxmlformats.org/officeDocument/2006/relationships/hyperlink" Target="HSUVModel_Release_11/HSUVModel/html/content/PowerControlUnit%20Breakdown%20id=AMG60107%20version=001.htm" TargetMode="External"/><Relationship Id="rId12" Type="http://schemas.openxmlformats.org/officeDocument/2006/relationships/hyperlink" Target="HSUVModel_Release_11/HSUVModel/html/content/PowerControlUnit%20Breakdown%20id=AMG60107%20version=002.htm" TargetMode="External"/><Relationship Id="rId17" Type="http://schemas.openxmlformats.org/officeDocument/2006/relationships/hyperlink" Target="content/documentation/_YXN4gNfJEd-LMfra9Z_SJQ.htm" TargetMode="External"/><Relationship Id="rId25" Type="http://schemas.openxmlformats.org/officeDocument/2006/relationships/hyperlink" Target="HSUVModel_Release_11/HSUVModel/html/content/Acceleration%20Requirement%20Refinement%20and%20Verification.htm" TargetMode="External"/><Relationship Id="rId33" Type="http://schemas.openxmlformats.org/officeDocument/2006/relationships/hyperlink" Target="HSUVModel_Release_11/HSUVModel/html/content/Requirements%20Derivation.htm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SUVModel_Release_11/HSUVModel/html/content/PowerControlUnit%20Breakdown%20id=AMG60107%20version=003.htm" TargetMode="External"/><Relationship Id="rId20" Type="http://schemas.openxmlformats.org/officeDocument/2006/relationships/hyperlink" Target="content/documentation/_glvatNFUEd-fE-Wuhp3_Ng.htm" TargetMode="External"/><Relationship Id="rId29" Type="http://schemas.openxmlformats.org/officeDocument/2006/relationships/hyperlink" Target="HSUVModel_Release_11/HSUVModel/html/content/PowerSubsystem%20Breakdown%20id=AMG60104%20version=00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noDoc.html" TargetMode="External"/><Relationship Id="rId11" Type="http://schemas.openxmlformats.org/officeDocument/2006/relationships/hyperlink" Target="content/documentation/_njwe69FUEd-fE-Wuhp3_Ng.htm" TargetMode="External"/><Relationship Id="rId24" Type="http://schemas.openxmlformats.org/officeDocument/2006/relationships/hyperlink" Target="content/documentation/_njwVQdFUEd-fE-Wuhp3_Ng.htm" TargetMode="External"/><Relationship Id="rId32" Type="http://schemas.openxmlformats.org/officeDocument/2006/relationships/hyperlink" Target="content/documentation/_njwZRNFUEd-fE-Wuhp3_Ng.htm" TargetMode="External"/><Relationship Id="rId5" Type="http://schemas.openxmlformats.org/officeDocument/2006/relationships/hyperlink" Target="HSUVModel_Release_11/HSUVModel/html/content/Alternative%201%20-%20Combined%20Motor%20Generator%20id=AMG60107%20version=001.htm" TargetMode="External"/><Relationship Id="rId15" Type="http://schemas.openxmlformats.org/officeDocument/2006/relationships/hyperlink" Target="content/documentation/_YXN6ddfJEd-LMfra9Z_SJQ.htm" TargetMode="External"/><Relationship Id="rId23" Type="http://schemas.openxmlformats.org/officeDocument/2006/relationships/hyperlink" Target="HSUVModel_Release_11/HSUVModel/html/content/Automotive%20Domain%20Breakdown.htm" TargetMode="External"/><Relationship Id="rId28" Type="http://schemas.openxmlformats.org/officeDocument/2006/relationships/hyperlink" Target="content/documentation/_03L6P9FUEd-fE-Wuhp3_Ng.htm" TargetMode="External"/><Relationship Id="rId36" Type="http://schemas.openxmlformats.org/officeDocument/2006/relationships/hyperlink" Target="content/documentation/_njwWKdFUEd-fE-Wuhp3_Ng.htm" TargetMode="External"/><Relationship Id="rId10" Type="http://schemas.openxmlformats.org/officeDocument/2006/relationships/hyperlink" Target="HSUVModel_Release_11/HSUVModel/html/content/Alternative%201%20-%20Combined%20Motor%20Generator%20id=AMG60107%20version=002.htm" TargetMode="External"/><Relationship Id="rId19" Type="http://schemas.openxmlformats.org/officeDocument/2006/relationships/hyperlink" Target="HSUVModel_Release_11/HSUVModel/html/content/HSUV%20Specification.htm" TargetMode="External"/><Relationship Id="rId31" Type="http://schemas.openxmlformats.org/officeDocument/2006/relationships/hyperlink" Target="HSUVModel_Release_11/HSUVModel/html/content/PowerSubsystem%20Breakdown%20id=AMG60104%20version=002.htm" TargetMode="External"/><Relationship Id="rId4" Type="http://schemas.openxmlformats.org/officeDocument/2006/relationships/hyperlink" Target="content/documentation/_SBEEAQh3EeCsHLx77MnunQ.htm" TargetMode="External"/><Relationship Id="rId9" Type="http://schemas.openxmlformats.org/officeDocument/2006/relationships/hyperlink" Target="HSUVModel_Release_11/HSUVModel/html/content/Fuel%20Flow%20Rate%20Determination.htm" TargetMode="External"/><Relationship Id="rId14" Type="http://schemas.openxmlformats.org/officeDocument/2006/relationships/hyperlink" Target="HSUVModel_Release_11/HSUVModel/html/content/Alternative%201%20-%20Combined%20Motor%20Generator%20id=AMG60107%20version=003.htm" TargetMode="External"/><Relationship Id="rId22" Type="http://schemas.openxmlformats.org/officeDocument/2006/relationships/hyperlink" Target="content/documentation/_njwXt9FUEd-fE-Wuhp3_Ng.htm" TargetMode="External"/><Relationship Id="rId27" Type="http://schemas.openxmlformats.org/officeDocument/2006/relationships/hyperlink" Target="HSUVModel_Release_11/HSUVModel/html/content/Operational%20Use%20Cases.htm" TargetMode="External"/><Relationship Id="rId30" Type="http://schemas.openxmlformats.org/officeDocument/2006/relationships/hyperlink" Target="content/documentation/_cQ_QUNfSEd-LMfra9Z_SJQ.htm" TargetMode="External"/><Relationship Id="rId35" Type="http://schemas.openxmlformats.org/officeDocument/2006/relationships/hyperlink" Target="HSUVModel_Release_11/HSUVModel/html/content/HybridSUV%20Breakdown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HSUV Example Change Scenario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Step by step discussion of how the requirements change scenario plays out in the example model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i="1" u="sng" smtClean="0">
                <a:solidFill>
                  <a:srgbClr val="FF0000"/>
                </a:solidFill>
              </a:rPr>
              <a:t>Use with caution</a:t>
            </a:r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89F4BD-69D0-424A-8426-845CA0E3B12A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2/1/2011</a:t>
            </a:fld>
            <a:endParaRPr lang="en-US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40EEEE-2C6F-495E-927C-1D69C12915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  <p:pic>
        <p:nvPicPr>
          <p:cNvPr id="14344" name="Picture 8" descr="j03440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953000"/>
            <a:ext cx="1531938" cy="1338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81400" cy="4530725"/>
          </a:xfrm>
        </p:spPr>
        <p:txBody>
          <a:bodyPr/>
          <a:lstStyle/>
          <a:p>
            <a:pPr eaLnBrk="1" hangingPunct="1"/>
            <a:r>
              <a:rPr lang="en-GB" smtClean="0"/>
              <a:t>Pre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876800" y="1752600"/>
            <a:ext cx="3581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3200"/>
              <a:t>Post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3200"/>
              <a:t>Diagram as-is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</a:pPr>
            <a:r>
              <a:rPr lang="en-GB" sz="2700"/>
              <a:t>Increment of versions 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2300"/>
              <a:t>B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2300"/>
              <a:t>002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2300"/>
              <a:t>(Cant show easily in the diagram 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2300"/>
              <a:t>(Properties</a:t>
            </a:r>
          </a:p>
          <a:p>
            <a:pPr marL="1600200" lvl="3" indent="-2286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GB" sz="2000"/>
              <a:t>Cant  be displayed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362200"/>
            <a:ext cx="36576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Story 1 Step 2 – Change Design to Meet Revised Requirements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600" smtClean="0"/>
              <a:t>Original change request remains open, related structure items must be fixed to meet the revised requirement</a:t>
            </a:r>
          </a:p>
          <a:p>
            <a:pPr lvl="1" eaLnBrk="1" hangingPunct="1"/>
            <a:r>
              <a:rPr lang="en-US" sz="1400" smtClean="0"/>
              <a:t>Follow the &lt;&lt;satisfy&gt;&gt; link from REQ-000144/A to find PowerSubsystem AMG60104/001, add it to the list of problem items on the change request, add the top level HybridSUV (AMG60112/001) item as reference</a:t>
            </a:r>
          </a:p>
          <a:p>
            <a:pPr lvl="1" eaLnBrk="1" hangingPunct="1"/>
            <a:r>
              <a:rPr lang="en-US" sz="1400" smtClean="0"/>
              <a:t>Revise released AMG60104/001 to version 002 and begin changes to meet new requirement</a:t>
            </a:r>
          </a:p>
          <a:p>
            <a:pPr lvl="1" eaLnBrk="1" hangingPunct="1"/>
            <a:r>
              <a:rPr lang="en-US" sz="1400" smtClean="0"/>
              <a:t>Create new versions of PowerControlUnit, FuelTankAssembly, ApplicationSoftware and Calibrations to meet new requirement</a:t>
            </a:r>
          </a:p>
          <a:p>
            <a:pPr lvl="2" eaLnBrk="1" hangingPunct="1"/>
            <a:r>
              <a:rPr lang="en-US" sz="1100" smtClean="0"/>
              <a:t>Attach each original version to the change request as problem items (NOTE: This could have been done when the initial change request was created by following the links from the requirement that was attached)</a:t>
            </a:r>
          </a:p>
          <a:p>
            <a:pPr lvl="2" eaLnBrk="1" hangingPunct="1"/>
            <a:r>
              <a:rPr lang="en-US" sz="1100" smtClean="0"/>
              <a:t>Attach the revised versions as solution items</a:t>
            </a:r>
          </a:p>
          <a:p>
            <a:pPr lvl="2" eaLnBrk="1" hangingPunct="1"/>
            <a:r>
              <a:rPr lang="en-US" sz="1100" smtClean="0"/>
              <a:t>NOTE: ApplicationSoftware and Calibrations should probably be further decomposed and the change should roll down to internal items inside them, such as a specific version of a specific software component, etc. to illustrate the ALM connectivity to the context</a:t>
            </a:r>
          </a:p>
          <a:p>
            <a:pPr lvl="1" eaLnBrk="1" hangingPunct="1"/>
            <a:r>
              <a:rPr lang="en-US" sz="1400" smtClean="0"/>
              <a:t>Release all the new versions, replace original versions in AMG60104/002 and release it</a:t>
            </a:r>
          </a:p>
          <a:p>
            <a:pPr lvl="1" eaLnBrk="1" hangingPunct="1"/>
            <a:r>
              <a:rPr lang="en-US" sz="1400" smtClean="0"/>
              <a:t>Change top level HybridSUV assembly (context) to include new PowerSubsystem version and release it </a:t>
            </a:r>
          </a:p>
          <a:p>
            <a:pPr eaLnBrk="1" hangingPunct="1"/>
            <a:r>
              <a:rPr lang="en-US" sz="1800" smtClean="0"/>
              <a:t>Close the change request as complete</a:t>
            </a:r>
          </a:p>
          <a:p>
            <a:pPr lvl="1" eaLnBrk="1" hangingPunct="1"/>
            <a:r>
              <a:rPr lang="en-US" sz="1400" smtClean="0"/>
              <a:t>This step may be automatic based on how the change request system is configured to handle closing of the change based on release of the solution items.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D61DC4-5AAE-4F24-A6D8-D5539AE4B755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2/1/2011</a:t>
            </a:fld>
            <a:endParaRPr lang="en-US"/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0886B-F09C-4113-8285-0F423C1121B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  <p:sp>
        <p:nvSpPr>
          <p:cNvPr id="174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+mn-lt"/>
                <a:cs typeface="+mn-cs"/>
              </a:rPr>
              <a:t>M. Loeffler</a:t>
            </a:r>
          </a:p>
        </p:txBody>
      </p:sp>
      <p:sp>
        <p:nvSpPr>
          <p:cNvPr id="22535" name="AutoShape 8"/>
          <p:cNvSpPr>
            <a:spLocks noChangeArrowheads="1"/>
          </p:cNvSpPr>
          <p:nvPr/>
        </p:nvSpPr>
        <p:spPr bwMode="auto">
          <a:xfrm>
            <a:off x="6324600" y="609600"/>
            <a:ext cx="2514600" cy="533400"/>
          </a:xfrm>
          <a:prstGeom prst="wedgeRoundRectCallout">
            <a:avLst>
              <a:gd name="adj1" fmla="val -90907"/>
              <a:gd name="adj2" fmla="val 1735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“Problem” = Affected items</a:t>
            </a:r>
          </a:p>
        </p:txBody>
      </p:sp>
      <p:sp>
        <p:nvSpPr>
          <p:cNvPr id="22536" name="AutoShape 9"/>
          <p:cNvSpPr>
            <a:spLocks noChangeArrowheads="1"/>
          </p:cNvSpPr>
          <p:nvPr/>
        </p:nvSpPr>
        <p:spPr bwMode="auto">
          <a:xfrm>
            <a:off x="8534400" y="1066800"/>
            <a:ext cx="2514600" cy="685800"/>
          </a:xfrm>
          <a:prstGeom prst="wedgeRoundRectCallout">
            <a:avLst>
              <a:gd name="adj1" fmla="val -163889"/>
              <a:gd name="adj2" fmla="val 12870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Current context of the Implementation</a:t>
            </a:r>
          </a:p>
        </p:txBody>
      </p:sp>
      <p:sp>
        <p:nvSpPr>
          <p:cNvPr id="22537" name="AutoShape 10"/>
          <p:cNvSpPr>
            <a:spLocks noChangeArrowheads="1"/>
          </p:cNvSpPr>
          <p:nvPr/>
        </p:nvSpPr>
        <p:spPr bwMode="auto">
          <a:xfrm>
            <a:off x="8534400" y="2438400"/>
            <a:ext cx="3352800" cy="685800"/>
          </a:xfrm>
          <a:prstGeom prst="wedgeRoundRectCallout">
            <a:avLst>
              <a:gd name="adj1" fmla="val -76042"/>
              <a:gd name="adj2" fmla="val -105324"/>
              <a:gd name="adj3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Add Higher level context to tie AMG60104/001 to AKY251614/001 – Done in V12</a:t>
            </a: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5486400" y="2133600"/>
            <a:ext cx="31242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2</a:t>
            </a:r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362200" y="2819400"/>
            <a:ext cx="31242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3</a:t>
            </a:r>
          </a:p>
        </p:txBody>
      </p:sp>
      <p:sp>
        <p:nvSpPr>
          <p:cNvPr id="22541" name="AutoShape 8"/>
          <p:cNvSpPr>
            <a:spLocks noChangeArrowheads="1"/>
          </p:cNvSpPr>
          <p:nvPr/>
        </p:nvSpPr>
        <p:spPr bwMode="auto">
          <a:xfrm>
            <a:off x="6629400" y="6096000"/>
            <a:ext cx="2514600" cy="762000"/>
          </a:xfrm>
          <a:prstGeom prst="wedgeRoundRectCallout">
            <a:avLst>
              <a:gd name="adj1" fmla="val -26769"/>
              <a:gd name="adj2" fmla="val -618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Assume complete this CR then release the higher level assembly </a:t>
            </a:r>
          </a:p>
        </p:txBody>
      </p:sp>
      <p:sp>
        <p:nvSpPr>
          <p:cNvPr id="22542" name="AutoShape 8"/>
          <p:cNvSpPr>
            <a:spLocks noChangeArrowheads="1"/>
          </p:cNvSpPr>
          <p:nvPr/>
        </p:nvSpPr>
        <p:spPr bwMode="auto">
          <a:xfrm>
            <a:off x="-609600" y="3581400"/>
            <a:ext cx="2514600" cy="381000"/>
          </a:xfrm>
          <a:prstGeom prst="wedgeRoundRectCallout">
            <a:avLst>
              <a:gd name="adj1" fmla="val 100569"/>
              <a:gd name="adj2" fmla="val -1245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Example of a PLM activity</a:t>
            </a:r>
          </a:p>
        </p:txBody>
      </p:sp>
      <p:sp>
        <p:nvSpPr>
          <p:cNvPr id="22543" name="AutoShape 8"/>
          <p:cNvSpPr>
            <a:spLocks noChangeArrowheads="1"/>
          </p:cNvSpPr>
          <p:nvPr/>
        </p:nvSpPr>
        <p:spPr bwMode="auto">
          <a:xfrm>
            <a:off x="8915400" y="3200400"/>
            <a:ext cx="2514600" cy="381000"/>
          </a:xfrm>
          <a:prstGeom prst="wedgeRoundRectCallout">
            <a:avLst>
              <a:gd name="adj1" fmla="val -93750"/>
              <a:gd name="adj2" fmla="val -179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Example of a ALM activity</a:t>
            </a:r>
          </a:p>
        </p:txBody>
      </p:sp>
      <p:sp>
        <p:nvSpPr>
          <p:cNvPr id="22544" name="AutoShape 8"/>
          <p:cNvSpPr>
            <a:spLocks noChangeArrowheads="1"/>
          </p:cNvSpPr>
          <p:nvPr/>
        </p:nvSpPr>
        <p:spPr bwMode="auto">
          <a:xfrm>
            <a:off x="8686800" y="5410200"/>
            <a:ext cx="2514600" cy="381000"/>
          </a:xfrm>
          <a:prstGeom prst="wedgeRoundRectCallout">
            <a:avLst>
              <a:gd name="adj1" fmla="val -217991"/>
              <a:gd name="adj2" fmla="val -3520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PLM/ALM Either or split </a:t>
            </a:r>
          </a:p>
        </p:txBody>
      </p: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2971800" y="3048000"/>
            <a:ext cx="4876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3</a:t>
            </a:r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3657600" y="4648200"/>
            <a:ext cx="4876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3</a:t>
            </a:r>
          </a:p>
        </p:txBody>
      </p:sp>
      <p:sp>
        <p:nvSpPr>
          <p:cNvPr id="22547" name="Rectangle 7"/>
          <p:cNvSpPr>
            <a:spLocks noChangeArrowheads="1"/>
          </p:cNvSpPr>
          <p:nvPr/>
        </p:nvSpPr>
        <p:spPr bwMode="auto">
          <a:xfrm>
            <a:off x="0" y="21336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PLM or ALM</a:t>
            </a:r>
          </a:p>
        </p:txBody>
      </p:sp>
      <p:sp>
        <p:nvSpPr>
          <p:cNvPr id="22548" name="Rectangle 7"/>
          <p:cNvSpPr>
            <a:spLocks noChangeArrowheads="1"/>
          </p:cNvSpPr>
          <p:nvPr/>
        </p:nvSpPr>
        <p:spPr bwMode="auto">
          <a:xfrm>
            <a:off x="0" y="4876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PLM</a:t>
            </a:r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304800" y="2819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1288"/>
            <a:ext cx="8229600" cy="1143001"/>
          </a:xfrm>
        </p:spPr>
        <p:txBody>
          <a:bodyPr/>
          <a:lstStyle/>
          <a:p>
            <a:r>
              <a:rPr lang="en-GB" smtClean="0"/>
              <a:t>PLM reference model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03275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smtClean="0"/>
              <a:t>[Model] HSUVExample </a:t>
            </a:r>
          </a:p>
          <a:p>
            <a:pPr>
              <a:lnSpc>
                <a:spcPct val="80000"/>
              </a:lnSpc>
            </a:pPr>
            <a:r>
              <a:rPr lang="en-GB" sz="1800" smtClean="0"/>
              <a:t>[Package] HSUVExample </a:t>
            </a:r>
          </a:p>
          <a:p>
            <a:pPr lvl="1">
              <a:lnSpc>
                <a:spcPct val="80000"/>
              </a:lnSpc>
            </a:pPr>
            <a:r>
              <a:rPr lang="en-GB" sz="1500" smtClean="0"/>
              <a:t>[Test Case] SAE J1491 Max Acceleration </a:t>
            </a:r>
          </a:p>
          <a:p>
            <a:pPr lvl="2">
              <a:lnSpc>
                <a:spcPct val="80000"/>
              </a:lnSpc>
            </a:pPr>
            <a:r>
              <a:rPr lang="en-GB" sz="1400" smtClean="0"/>
              <a:t>[State Machine] SAE J1491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3"/>
                <a:hlinkMouseOver r:id="rId4"/>
              </a:rPr>
              <a:t>SAE J1491</a:t>
            </a:r>
            <a:r>
              <a:rPr lang="en-GB" sz="120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GB" sz="1400" b="1" smtClean="0">
                <a:hlinkClick r:id="rId3"/>
                <a:hlinkMouseOver r:id="rId4"/>
              </a:rPr>
              <a:t>SAE J1491</a:t>
            </a:r>
            <a:r>
              <a:rPr lang="en-GB" sz="14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/>
              <a:t>[Block] HybridSUV </a:t>
            </a:r>
          </a:p>
          <a:p>
            <a:pPr lvl="2">
              <a:lnSpc>
                <a:spcPct val="80000"/>
              </a:lnSpc>
            </a:pPr>
            <a:r>
              <a:rPr lang="en-GB" sz="1400" smtClean="0"/>
              <a:t>[Block] PowerSubsystem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5"/>
                <a:hlinkMouseOver r:id="rId6"/>
              </a:rPr>
              <a:t>PowerControlUnit Breakdown id=AMG60107 version=001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7"/>
                <a:hlinkMouseOver r:id="rId8"/>
              </a:rPr>
              <a:t>Fuel Flow Rate Determination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9"/>
                <a:hlinkMouseOver r:id="rId8"/>
              </a:rPr>
              <a:t>Alternative 1 - Combined Motor Generator id=AMG60107 version=001</a:t>
            </a:r>
            <a:r>
              <a:rPr lang="en-GB" sz="120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GB" sz="1400" smtClean="0"/>
              <a:t>[Block] PowerSubsystem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10"/>
                <a:hlinkMouseOver r:id="rId11"/>
              </a:rPr>
              <a:t>Alternative 1 - Combined Motor Generator id=AMG60107 version=002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12"/>
                <a:hlinkMouseOver r:id="rId13"/>
              </a:rPr>
              <a:t>PowerControlUnit Breakdown id=AMG60107 version=002</a:t>
            </a:r>
            <a:r>
              <a:rPr lang="en-GB" sz="120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GB" sz="1400" smtClean="0"/>
              <a:t>[Block] PowerSubsystem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14"/>
                <a:hlinkMouseOver r:id="rId15"/>
              </a:rPr>
              <a:t>Alternative 1 - Combined Motor Generator id=AMG60107 version=003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16"/>
                <a:hlinkMouseOver r:id="rId17"/>
              </a:rPr>
              <a:t>PowerControlUnit Breakdown id=AMG60107 version=003</a:t>
            </a:r>
            <a:r>
              <a:rPr lang="en-GB" sz="120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GB" sz="1400" b="1" smtClean="0">
                <a:hlinkClick r:id="rId18"/>
                <a:hlinkMouseOver r:id="rId8"/>
              </a:rPr>
              <a:t>PowerSubsystem Fuel Flow Definition</a:t>
            </a:r>
            <a:r>
              <a:rPr lang="en-GB" sz="14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19"/>
                <a:hlinkMouseOver r:id="rId20"/>
              </a:rPr>
              <a:t>Operational Use Cases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21"/>
                <a:hlinkMouseOver r:id="rId22"/>
              </a:rPr>
              <a:t>HybridSUV Breakdown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23"/>
                <a:hlinkMouseOver r:id="rId24"/>
              </a:rPr>
              <a:t>PowerSubsystem Breakdown id=AMG60104 version=003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25"/>
                <a:hlinkMouseOver r:id="rId8"/>
              </a:rPr>
              <a:t>HSUVExample Breakdown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26"/>
                <a:hlinkMouseOver r:id="rId27"/>
              </a:rPr>
              <a:t>HSUV Specification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28"/>
                <a:hlinkMouseOver r:id="rId29"/>
              </a:rPr>
              <a:t>PowerSubsystem Breakdown id=AMG60104 version=002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30"/>
                <a:hlinkMouseOver r:id="rId31"/>
              </a:rPr>
              <a:t>Automotive Domain Breakdown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32"/>
                <a:hlinkMouseOver r:id="rId33"/>
              </a:rPr>
              <a:t>PowerSubsystem Breakdown id=AMG60104 version=001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34"/>
                <a:hlinkMouseOver r:id="rId35"/>
              </a:rPr>
              <a:t>Requirements Derivation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36"/>
                <a:hlinkMouseOver r:id="rId37"/>
              </a:rPr>
              <a:t>Acceleration Requirement Refinement and Verification</a:t>
            </a:r>
            <a:r>
              <a:rPr lang="en-GB" sz="1800" smtClean="0"/>
              <a:t> </a:t>
            </a:r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1905000" y="2514600"/>
            <a:ext cx="54102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2</a:t>
            </a:r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2286000" y="3505200"/>
            <a:ext cx="54102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3</a:t>
            </a:r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762000" y="5181600"/>
            <a:ext cx="4876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Step 1 – Change Requirements to 2016 ULEV (V12 notes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1800" smtClean="0"/>
              <a:t>Marketing opens change request</a:t>
            </a:r>
          </a:p>
          <a:p>
            <a:pPr lvl="1"/>
            <a:r>
              <a:rPr lang="en-US" sz="1600" smtClean="0"/>
              <a:t>Need to change vehicle to meet 2016 ULEV standards</a:t>
            </a:r>
          </a:p>
          <a:p>
            <a:pPr lvl="1"/>
            <a:r>
              <a:rPr lang="en-US" sz="1600" smtClean="0"/>
              <a:t>Change request has problem item REQ-000144/A attached</a:t>
            </a:r>
          </a:p>
          <a:p>
            <a:pPr lvl="1"/>
            <a:r>
              <a:rPr lang="en-US" sz="1600" smtClean="0"/>
              <a:t>Change request has reference item AMG54556/001 attached (this is the total product context, unconfigured for this step)</a:t>
            </a:r>
          </a:p>
          <a:p>
            <a:r>
              <a:rPr lang="en-US" sz="1800" smtClean="0"/>
              <a:t>Released REQ-000144/A is revised to begin work on version “B”</a:t>
            </a:r>
          </a:p>
          <a:p>
            <a:r>
              <a:rPr lang="en-US" sz="1800" smtClean="0"/>
              <a:t>When version “B” is finished it is released, then next higher assembly (REQ-000181/A) is revised to include this new version, and released</a:t>
            </a:r>
          </a:p>
          <a:p>
            <a:pPr lvl="1"/>
            <a:r>
              <a:rPr lang="en-US" sz="1600" smtClean="0"/>
              <a:t>Same sequence for each level to the top of the requirements tree (AKY251614/001 becomes AKY251614/002)</a:t>
            </a:r>
          </a:p>
          <a:p>
            <a:pPr lvl="1"/>
            <a:r>
              <a:rPr lang="en-US" sz="1600" smtClean="0"/>
              <a:t>Revise the product context (AMG54556/001, swap in the new version of the requirements (AKY251614/002), but do not yet release it, since the design must also be changed</a:t>
            </a:r>
          </a:p>
          <a:p>
            <a:r>
              <a:rPr lang="en-US" sz="1800" smtClean="0"/>
              <a:t>Postcondition – Released context now has AKY251614/002, REQ-000181/B, REQ-000144/B, AMG54556/002 is in working state, rest are not changed.</a:t>
            </a:r>
          </a:p>
          <a:p>
            <a:endParaRPr lang="en-US" smtClean="0"/>
          </a:p>
        </p:txBody>
      </p:sp>
      <p:sp>
        <p:nvSpPr>
          <p:cNvPr id="56324" name="Date Placeholder 3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F952306B-A46D-4605-A06E-5BDB3C4FD7A7}" type="datetime1">
              <a:rPr lang="en-US" sz="1000"/>
              <a:pPr/>
              <a:t>2/1/2011</a:t>
            </a:fld>
            <a:endParaRPr lang="en-US" sz="1000"/>
          </a:p>
        </p:txBody>
      </p:sp>
      <p:sp>
        <p:nvSpPr>
          <p:cNvPr id="56325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B673604-C6D5-4F84-A2BB-4D10FC0B62E1}" type="slidenum">
              <a:rPr lang="en-US" sz="1000"/>
              <a:pPr algn="r"/>
              <a:t>13</a:t>
            </a:fld>
            <a:endParaRPr lang="en-US" sz="1000"/>
          </a:p>
        </p:txBody>
      </p:sp>
      <p:sp>
        <p:nvSpPr>
          <p:cNvPr id="56326" name="Footer Placeholder 5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/>
              <a:t>M. Loeffler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Step 2 – Change Design to Meet Revised Requirements (V12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1400" smtClean="0"/>
              <a:t>Original change request remains open, related structure items must be fixed to meet the revised requirement</a:t>
            </a:r>
          </a:p>
          <a:p>
            <a:pPr lvl="1"/>
            <a:r>
              <a:rPr lang="en-US" sz="1200" smtClean="0"/>
              <a:t>Follow the &lt;&lt;satisfy&gt;&gt; link from REQ-000144/A to find PowerSubsystem AMG60104/001, add it to the list of problem items on the change request</a:t>
            </a:r>
          </a:p>
          <a:p>
            <a:pPr lvl="1"/>
            <a:r>
              <a:rPr lang="en-US" sz="1200" smtClean="0"/>
              <a:t>Revise released AMG60104/001 to version 002 and begin changes to meet new requirement</a:t>
            </a:r>
          </a:p>
          <a:p>
            <a:pPr lvl="1"/>
            <a:r>
              <a:rPr lang="en-US" sz="1200" smtClean="0"/>
              <a:t>Create new versions of PowerControlUnit, FuelTankAssembly, ApplicationSoftware and Calibrations to meet new requirement</a:t>
            </a:r>
          </a:p>
          <a:p>
            <a:pPr lvl="2"/>
            <a:r>
              <a:rPr lang="en-US" sz="1000" smtClean="0"/>
              <a:t>Attach each original version to the change request as problem items (NOTE: This could have been done when the initial change request was created by following the links from the requirement that was attached)</a:t>
            </a:r>
          </a:p>
          <a:p>
            <a:pPr lvl="2"/>
            <a:r>
              <a:rPr lang="en-US" sz="1000" smtClean="0"/>
              <a:t>Attach the revised versions as solution items</a:t>
            </a:r>
          </a:p>
          <a:p>
            <a:pPr lvl="2"/>
            <a:r>
              <a:rPr lang="en-US" sz="1000" smtClean="0"/>
              <a:t>NOTE: ApplicationSoftware and Calibrations should probably be further decomposed and the change should roll down to internal items inside them, such as a specific version of a specific software component, etc. to illustrate the ALM connectivity to the context</a:t>
            </a:r>
          </a:p>
          <a:p>
            <a:pPr lvl="1"/>
            <a:r>
              <a:rPr lang="en-US" sz="1200" smtClean="0"/>
              <a:t>Release all the new versions, replace original versions in AMG60104/002 and release it</a:t>
            </a:r>
          </a:p>
          <a:p>
            <a:pPr lvl="1"/>
            <a:r>
              <a:rPr lang="en-US" sz="1200" smtClean="0"/>
              <a:t>Change top structure HybridSUV assembly (AMG60112/001) to include new PowerSubsystem version and release it</a:t>
            </a:r>
          </a:p>
          <a:p>
            <a:pPr lvl="1"/>
            <a:r>
              <a:rPr lang="en-US" sz="1200" smtClean="0"/>
              <a:t>Swap the new version into the working version of the product context (AMG54556/002) and release it</a:t>
            </a:r>
          </a:p>
          <a:p>
            <a:r>
              <a:rPr lang="en-US" sz="1600" smtClean="0"/>
              <a:t>Close the change request as complete</a:t>
            </a:r>
          </a:p>
          <a:p>
            <a:pPr lvl="1"/>
            <a:r>
              <a:rPr lang="en-US" sz="1200" smtClean="0"/>
              <a:t>This step may be automatic based on how the change request system is configured to handle closing of the change based on release of the solution items.</a:t>
            </a:r>
          </a:p>
        </p:txBody>
      </p:sp>
      <p:sp>
        <p:nvSpPr>
          <p:cNvPr id="58372" name="Date Placeholder 3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C40893F-AC81-4DD3-A63E-1E39D6503C73}" type="datetime1">
              <a:rPr lang="en-US" sz="1000"/>
              <a:pPr/>
              <a:t>2/1/2011</a:t>
            </a:fld>
            <a:endParaRPr lang="en-US" sz="1000"/>
          </a:p>
        </p:txBody>
      </p:sp>
      <p:sp>
        <p:nvSpPr>
          <p:cNvPr id="58373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57CF90E-959F-4513-B5E7-1CDF80804732}" type="slidenum">
              <a:rPr lang="en-US" sz="1000"/>
              <a:pPr algn="r"/>
              <a:t>14</a:t>
            </a:fld>
            <a:endParaRPr lang="en-US" sz="1000"/>
          </a:p>
        </p:txBody>
      </p:sp>
      <p:sp>
        <p:nvSpPr>
          <p:cNvPr id="58374" name="Footer Placeholder 5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/>
              <a:t>M. Loeffler</a:t>
            </a:r>
          </a:p>
        </p:txBody>
      </p:sp>
      <p:sp>
        <p:nvSpPr>
          <p:cNvPr id="58375" name="AutoShape 8"/>
          <p:cNvSpPr>
            <a:spLocks noChangeArrowheads="1"/>
          </p:cNvSpPr>
          <p:nvPr/>
        </p:nvSpPr>
        <p:spPr bwMode="auto">
          <a:xfrm>
            <a:off x="6477000" y="5257800"/>
            <a:ext cx="2514600" cy="762000"/>
          </a:xfrm>
          <a:prstGeom prst="wedgeRoundRectCallout">
            <a:avLst>
              <a:gd name="adj1" fmla="val -82514"/>
              <a:gd name="adj2" fmla="val -88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New top level release</a:t>
            </a:r>
          </a:p>
        </p:txBody>
      </p:sp>
      <p:sp>
        <p:nvSpPr>
          <p:cNvPr id="58376" name="Oval 8"/>
          <p:cNvSpPr>
            <a:spLocks noChangeArrowheads="1"/>
          </p:cNvSpPr>
          <p:nvPr/>
        </p:nvSpPr>
        <p:spPr bwMode="auto">
          <a:xfrm>
            <a:off x="1447800" y="4648200"/>
            <a:ext cx="4876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The ice box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smtClean="0"/>
              <a:t>Story 2</a:t>
            </a:r>
          </a:p>
          <a:p>
            <a:pPr algn="l"/>
            <a:r>
              <a:rPr lang="en-GB" smtClean="0"/>
              <a:t>Which need to use V12 of the PLM Ref model</a:t>
            </a:r>
          </a:p>
        </p:txBody>
      </p:sp>
      <p:pic>
        <p:nvPicPr>
          <p:cNvPr id="51204" name="Picture 4" descr="MC90021569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438400"/>
            <a:ext cx="1893888" cy="2347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3 – Another Change of Requirements to add Variant for EU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Marketing opens change request</a:t>
            </a:r>
          </a:p>
          <a:p>
            <a:pPr lvl="1" eaLnBrk="1" hangingPunct="1"/>
            <a:r>
              <a:rPr lang="en-US" sz="1600" smtClean="0"/>
              <a:t>Need to change vehicle to meet 2016 ULEV standards in two different markets, US and EU, using two variants</a:t>
            </a:r>
          </a:p>
          <a:p>
            <a:pPr lvl="1" eaLnBrk="1" hangingPunct="1"/>
            <a:r>
              <a:rPr lang="en-US" sz="1600" smtClean="0"/>
              <a:t>Change request has problem item REQ-000144/B attached</a:t>
            </a:r>
          </a:p>
          <a:p>
            <a:pPr lvl="1" eaLnBrk="1" hangingPunct="1"/>
            <a:r>
              <a:rPr lang="en-US" sz="1600" smtClean="0"/>
              <a:t>Change request has reference item AKY251614/002 attached (this is the context, configuration options are to be added in this step)</a:t>
            </a:r>
          </a:p>
          <a:p>
            <a:pPr eaLnBrk="1" hangingPunct="1"/>
            <a:r>
              <a:rPr lang="en-US" sz="1800" smtClean="0"/>
              <a:t>Released REQ-000144/B is OK as written so no change</a:t>
            </a:r>
          </a:p>
          <a:p>
            <a:pPr eaLnBrk="1" hangingPunct="1"/>
            <a:r>
              <a:rPr lang="en-US" sz="1800" smtClean="0"/>
              <a:t>The next higher assembly (REQ-000181/B) must be revised to add the variant expression on the two instances of the REQ-000144/B requirement, one for each of US and EU markets</a:t>
            </a:r>
          </a:p>
          <a:p>
            <a:pPr lvl="1" eaLnBrk="1" hangingPunct="1"/>
            <a:r>
              <a:rPr lang="en-US" sz="1600" smtClean="0"/>
              <a:t>The top level of the requirements tree must be revised to include the new variant enabled REQ-000181/C, and should be setup to expose the US or EU region option to be set at the top level (AKY251614)</a:t>
            </a:r>
          </a:p>
          <a:p>
            <a:pPr eaLnBrk="1" hangingPunct="1"/>
            <a:r>
              <a:rPr lang="en-US" sz="1800" smtClean="0"/>
              <a:t>Postcondition – Released requirements context now has AKY251614/003 and REQ-000181/C, rest are not changed.</a:t>
            </a:r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90A0C-AC9D-49B8-89D2-FCBF0F4DB9D2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2/1/2011</a:t>
            </a:fld>
            <a:endParaRPr lang="en-US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3A6A91-E09E-4C63-869B-69264EA55EC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  <p:sp>
        <p:nvSpPr>
          <p:cNvPr id="194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+mn-lt"/>
                <a:cs typeface="+mn-cs"/>
              </a:rPr>
              <a:t>M. Loeffler</a:t>
            </a:r>
          </a:p>
        </p:txBody>
      </p:sp>
      <p:sp>
        <p:nvSpPr>
          <p:cNvPr id="24583" name="AutoShape 8"/>
          <p:cNvSpPr>
            <a:spLocks noChangeArrowheads="1"/>
          </p:cNvSpPr>
          <p:nvPr/>
        </p:nvSpPr>
        <p:spPr bwMode="auto">
          <a:xfrm>
            <a:off x="6629400" y="6096000"/>
            <a:ext cx="2514600" cy="762000"/>
          </a:xfrm>
          <a:prstGeom prst="wedgeRoundRectCallout">
            <a:avLst>
              <a:gd name="adj1" fmla="val -26769"/>
              <a:gd name="adj2" fmla="val -618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Switch to V3_12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4 – Change Design to Meet Revised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400" dirty="0" smtClean="0"/>
              <a:t>NOTE: This change request cannot be cleanly handled with current </a:t>
            </a:r>
            <a:r>
              <a:rPr lang="en-US" sz="1400" dirty="0" err="1" smtClean="0"/>
              <a:t>Teamcenter</a:t>
            </a:r>
            <a:r>
              <a:rPr lang="en-US" sz="1400" dirty="0" smtClean="0"/>
              <a:t> (v8.3.0.3), the links are not in context of the usage so there cannot be two different destination items based on the variant of REQ-000144/B selected</a:t>
            </a:r>
          </a:p>
          <a:p>
            <a:pPr eaLnBrk="1" hangingPunct="1">
              <a:defRPr/>
            </a:pPr>
            <a:r>
              <a:rPr lang="en-US" sz="1400" dirty="0" smtClean="0"/>
              <a:t>Original change request remains open, related structure items must be fixed to meet the revised requirement</a:t>
            </a:r>
          </a:p>
          <a:p>
            <a:pPr lvl="1" eaLnBrk="1" hangingPunct="1">
              <a:defRPr/>
            </a:pPr>
            <a:r>
              <a:rPr lang="en-US" sz="1200" dirty="0" smtClean="0"/>
              <a:t>Follow the &lt;&lt;satisfy&gt;&gt; link from REQ-000144/B to find </a:t>
            </a:r>
            <a:r>
              <a:rPr lang="en-US" sz="1200" dirty="0" err="1" smtClean="0"/>
              <a:t>PowerSubsystem</a:t>
            </a:r>
            <a:r>
              <a:rPr lang="en-US" sz="1200" dirty="0" smtClean="0"/>
              <a:t> AMG60104/001, add it to the list of problem items on the change request, add the top level </a:t>
            </a:r>
            <a:r>
              <a:rPr lang="en-US" sz="1200" dirty="0" err="1" smtClean="0"/>
              <a:t>HybridSUV</a:t>
            </a:r>
            <a:r>
              <a:rPr lang="en-US" sz="1200" dirty="0" smtClean="0"/>
              <a:t> (AMG60112/001) item as reference</a:t>
            </a:r>
          </a:p>
          <a:p>
            <a:pPr lvl="1" eaLnBrk="1" hangingPunct="1">
              <a:defRPr/>
            </a:pPr>
            <a:r>
              <a:rPr lang="en-US" sz="1200" dirty="0" smtClean="0"/>
              <a:t>Revise released AMG60104/001 to version 002 and begin changes to meet new requirement</a:t>
            </a:r>
          </a:p>
          <a:p>
            <a:pPr lvl="1" eaLnBrk="1" hangingPunct="1">
              <a:defRPr/>
            </a:pPr>
            <a:r>
              <a:rPr lang="en-US" sz="1200" dirty="0" smtClean="0"/>
              <a:t>Create new versions of </a:t>
            </a:r>
            <a:r>
              <a:rPr lang="en-US" sz="1200" dirty="0" err="1" smtClean="0"/>
              <a:t>PowerControlUnit</a:t>
            </a:r>
            <a:r>
              <a:rPr lang="en-US" sz="1200" dirty="0" smtClean="0"/>
              <a:t>, </a:t>
            </a:r>
            <a:r>
              <a:rPr lang="en-US" sz="1200" dirty="0" err="1" smtClean="0"/>
              <a:t>ApplicationSoftware</a:t>
            </a:r>
            <a:r>
              <a:rPr lang="en-US" sz="1200" dirty="0" smtClean="0"/>
              <a:t> and Calibrations to meet new requirement</a:t>
            </a:r>
          </a:p>
          <a:p>
            <a:pPr lvl="2" eaLnBrk="1" hangingPunct="1">
              <a:defRPr/>
            </a:pPr>
            <a:r>
              <a:rPr lang="en-US" sz="1050" dirty="0" smtClean="0"/>
              <a:t>Attach each original version to the change request as problem items (NOTE: This could have been done when the initial change request was created by following the links from the requirement that was attached)</a:t>
            </a:r>
          </a:p>
          <a:p>
            <a:pPr lvl="2" eaLnBrk="1" hangingPunct="1">
              <a:defRPr/>
            </a:pPr>
            <a:r>
              <a:rPr lang="en-US" sz="1050" dirty="0" smtClean="0"/>
              <a:t>Attach the revised versions as solution items</a:t>
            </a:r>
          </a:p>
          <a:p>
            <a:pPr lvl="2" eaLnBrk="1" hangingPunct="1">
              <a:defRPr/>
            </a:pPr>
            <a:r>
              <a:rPr lang="en-US" sz="1050" dirty="0" smtClean="0"/>
              <a:t>To simulate the capability to have links in context of a view, we need to create same options and variant expressions here as in the requirements tree to allow the configuration to make correct selections</a:t>
            </a:r>
          </a:p>
          <a:p>
            <a:pPr lvl="1" eaLnBrk="1" hangingPunct="1">
              <a:defRPr/>
            </a:pPr>
            <a:r>
              <a:rPr lang="en-US" sz="1200" dirty="0" smtClean="0"/>
              <a:t>Release all the new versions, replace original versions in AMG60104/003 and release it</a:t>
            </a:r>
            <a:endParaRPr lang="en-US" sz="800" dirty="0" smtClean="0"/>
          </a:p>
          <a:p>
            <a:pPr lvl="1" eaLnBrk="1" hangingPunct="1">
              <a:defRPr/>
            </a:pPr>
            <a:r>
              <a:rPr lang="en-US" sz="1200" dirty="0" smtClean="0"/>
              <a:t>Change top level </a:t>
            </a:r>
            <a:r>
              <a:rPr lang="en-US" sz="1200" dirty="0" err="1" smtClean="0"/>
              <a:t>HybridSUV</a:t>
            </a:r>
            <a:r>
              <a:rPr lang="en-US" sz="1200" dirty="0" smtClean="0"/>
              <a:t> assembly (context) to include new </a:t>
            </a:r>
            <a:r>
              <a:rPr lang="en-US" sz="1200" dirty="0" err="1" smtClean="0"/>
              <a:t>PowerSubsystem</a:t>
            </a:r>
            <a:r>
              <a:rPr lang="en-US" sz="1200" dirty="0" smtClean="0"/>
              <a:t> version and release it</a:t>
            </a:r>
          </a:p>
          <a:p>
            <a:pPr eaLnBrk="1" hangingPunct="1">
              <a:defRPr/>
            </a:pPr>
            <a:r>
              <a:rPr lang="en-US" sz="1600" dirty="0" smtClean="0"/>
              <a:t>Close the change request as complete</a:t>
            </a:r>
          </a:p>
          <a:p>
            <a:pPr lvl="1" eaLnBrk="1" hangingPunct="1">
              <a:defRPr/>
            </a:pPr>
            <a:r>
              <a:rPr lang="en-US" sz="1200" dirty="0" smtClean="0"/>
              <a:t>This step may be automatic based on how the change request system is configured to handle closing of the change based on release of the solution items.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E33D80-2DE8-4BE8-A786-2B214CA51AA3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2/1/2011</a:t>
            </a:fld>
            <a:endParaRPr lang="en-US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B96E66-89AB-4680-BBEC-1DE48279D5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  <p:sp>
        <p:nvSpPr>
          <p:cNvPr id="204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+mn-lt"/>
                <a:cs typeface="+mn-cs"/>
              </a:rPr>
              <a:t>M. Loeffler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Configuration Capabilities of the Model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Revision Effectivity</a:t>
            </a:r>
          </a:p>
          <a:p>
            <a:pPr lvl="1" eaLnBrk="1" hangingPunct="1"/>
            <a:r>
              <a:rPr lang="en-US" sz="2000" smtClean="0"/>
              <a:t>In process while a change is taking place, part of the model is in a state of change, other parts are in released state</a:t>
            </a:r>
          </a:p>
          <a:p>
            <a:pPr lvl="1" eaLnBrk="1" hangingPunct="1"/>
            <a:r>
              <a:rPr lang="en-US" sz="2000" smtClean="0"/>
              <a:t>Revision effectivity can return both the current working version of the complete model as well as the currently released version of the model</a:t>
            </a:r>
          </a:p>
          <a:p>
            <a:pPr eaLnBrk="1" hangingPunct="1"/>
            <a:r>
              <a:rPr lang="en-US" sz="2400" smtClean="0"/>
              <a:t>Variant Effectivity</a:t>
            </a:r>
          </a:p>
          <a:p>
            <a:pPr lvl="1" eaLnBrk="1" hangingPunct="1"/>
            <a:r>
              <a:rPr lang="en-US" sz="2000" smtClean="0"/>
              <a:t>Variant effectivity can return the model configured to represent either the US variant or the EU variant</a:t>
            </a:r>
          </a:p>
          <a:p>
            <a:pPr eaLnBrk="1" hangingPunct="1"/>
            <a:r>
              <a:rPr lang="en-US" sz="2800" smtClean="0"/>
              <a:t>Baselines</a:t>
            </a:r>
          </a:p>
          <a:p>
            <a:pPr lvl="1" eaLnBrk="1" hangingPunct="1"/>
            <a:r>
              <a:rPr lang="en-US" sz="2000" smtClean="0"/>
              <a:t>A baseline in PLM is a special locked (released) version that cannot be further changed (a “stubbed branch”)</a:t>
            </a: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525FAA-0FAF-42FD-B5B8-33466A0A92DE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2/1/2011</a:t>
            </a:fld>
            <a:endParaRPr lang="en-US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+mn-lt"/>
                <a:cs typeface="+mn-cs"/>
              </a:rPr>
              <a:t>M. Loeffler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C64A4-2A7A-4D13-9DA7-C8F60810958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The goal of this activity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mtClean="0"/>
              <a:t>To illustrate how the PLM Context is defined within a tool and PLM Reference Model today and how carried today by ALM tool and the current Specs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Storyboard idea</a:t>
            </a:r>
            <a:endParaRPr 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GB" smtClean="0"/>
              <a:t>Tells the story from the CR being raised (in some tool(s)) to the Scenario #1 being completed (in some tool(s))</a:t>
            </a:r>
          </a:p>
          <a:p>
            <a:r>
              <a:rPr lang="en-GB" smtClean="0"/>
              <a:t>Narrative </a:t>
            </a:r>
          </a:p>
          <a:p>
            <a:r>
              <a:rPr lang="en-GB" smtClean="0"/>
              <a:t>Tool screen shots (or mock ups)</a:t>
            </a:r>
          </a:p>
          <a:p>
            <a:r>
              <a:rPr lang="en-GB" smtClean="0"/>
              <a:t>PLM Reference model highlights</a:t>
            </a:r>
            <a:endParaRPr lang="en-US" smtClean="0"/>
          </a:p>
        </p:txBody>
      </p:sp>
      <p:sp>
        <p:nvSpPr>
          <p:cNvPr id="15363" name="Date Placeholder 3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D7DE68A-4FCF-46CC-96E5-0060DCA446B8}" type="datetime1">
              <a:rPr lang="en-US" sz="1000">
                <a:latin typeface="+mn-lt"/>
                <a:cs typeface="+mn-cs"/>
              </a:rPr>
              <a:pPr>
                <a:defRPr/>
              </a:pPr>
              <a:t>2/1/2011</a:t>
            </a:fld>
            <a:endParaRPr lang="en-US" sz="1000">
              <a:latin typeface="+mn-lt"/>
              <a:cs typeface="+mn-cs"/>
            </a:endParaRPr>
          </a:p>
        </p:txBody>
      </p:sp>
      <p:sp>
        <p:nvSpPr>
          <p:cNvPr id="15364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E37452F-068A-44CA-8A35-1CB75366F2C3}" type="slidenum">
              <a:rPr lang="en-US" sz="1000">
                <a:latin typeface="+mn-lt"/>
                <a:cs typeface="+mn-cs"/>
              </a:rPr>
              <a:pPr algn="r">
                <a:defRPr/>
              </a:pPr>
              <a:t>3</a:t>
            </a:fld>
            <a:endParaRPr lang="en-US" sz="100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400" smtClean="0"/>
              <a:t>Mock up – Tools and Reference model</a:t>
            </a:r>
            <a:endParaRPr lang="en-US" sz="3400" smtClean="0"/>
          </a:p>
        </p:txBody>
      </p:sp>
      <p:sp>
        <p:nvSpPr>
          <p:cNvPr id="15363" name="Date Placeholder 3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D7DE68A-4FCF-46CC-96E5-0060DCA446B8}" type="datetime1">
              <a:rPr lang="en-US" sz="1000">
                <a:latin typeface="+mn-lt"/>
                <a:cs typeface="+mn-cs"/>
              </a:rPr>
              <a:pPr>
                <a:defRPr/>
              </a:pPr>
              <a:t>2/1/2011</a:t>
            </a:fld>
            <a:endParaRPr lang="en-US" sz="1000">
              <a:latin typeface="+mn-lt"/>
              <a:cs typeface="+mn-cs"/>
            </a:endParaRP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539750" y="3262313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1187450" y="1800225"/>
            <a:ext cx="1295400" cy="503238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Product </a:t>
            </a:r>
          </a:p>
          <a:p>
            <a:pPr algn="ctr"/>
            <a:r>
              <a:rPr lang="en-GB"/>
              <a:t>question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2771775" y="1800225"/>
            <a:ext cx="12239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Do PLM </a:t>
            </a:r>
          </a:p>
          <a:p>
            <a:pPr algn="ctr"/>
            <a:r>
              <a:rPr lang="en-GB"/>
              <a:t>activity</a:t>
            </a:r>
          </a:p>
        </p:txBody>
      </p:sp>
      <p:cxnSp>
        <p:nvCxnSpPr>
          <p:cNvPr id="37899" name="AutoShape 11"/>
          <p:cNvCxnSpPr>
            <a:cxnSpLocks noChangeShapeType="1"/>
            <a:stCxn id="37907" idx="6"/>
            <a:endCxn id="37896" idx="1"/>
          </p:cNvCxnSpPr>
          <p:nvPr/>
        </p:nvCxnSpPr>
        <p:spPr bwMode="auto">
          <a:xfrm>
            <a:off x="827088" y="2052638"/>
            <a:ext cx="3603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900" name="AutoShape 12"/>
          <p:cNvCxnSpPr>
            <a:cxnSpLocks noChangeShapeType="1"/>
            <a:stCxn id="37896" idx="3"/>
            <a:endCxn id="37897" idx="1"/>
          </p:cNvCxnSpPr>
          <p:nvPr/>
        </p:nvCxnSpPr>
        <p:spPr bwMode="auto">
          <a:xfrm>
            <a:off x="2482850" y="2052638"/>
            <a:ext cx="288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901" name="AutoShape 13"/>
          <p:cNvCxnSpPr>
            <a:cxnSpLocks noChangeShapeType="1"/>
            <a:stCxn id="37896" idx="2"/>
            <a:endCxn id="37902" idx="1"/>
          </p:cNvCxnSpPr>
          <p:nvPr/>
        </p:nvCxnSpPr>
        <p:spPr bwMode="auto">
          <a:xfrm rot="5400000" flipH="1" flipV="1">
            <a:off x="3342481" y="545307"/>
            <a:ext cx="250825" cy="3265488"/>
          </a:xfrm>
          <a:prstGeom prst="bentConnector4">
            <a:avLst>
              <a:gd name="adj1" fmla="val -90505"/>
              <a:gd name="adj2" fmla="val 8521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5100638" y="1800225"/>
            <a:ext cx="12239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Do PLM </a:t>
            </a:r>
          </a:p>
          <a:p>
            <a:pPr algn="ctr"/>
            <a:r>
              <a:rPr lang="en-GB"/>
              <a:t>activity</a:t>
            </a:r>
          </a:p>
        </p:txBody>
      </p:sp>
      <p:cxnSp>
        <p:nvCxnSpPr>
          <p:cNvPr id="37903" name="AutoShape 15"/>
          <p:cNvCxnSpPr>
            <a:cxnSpLocks noChangeShapeType="1"/>
            <a:stCxn id="37897" idx="3"/>
            <a:endCxn id="37902" idx="1"/>
          </p:cNvCxnSpPr>
          <p:nvPr/>
        </p:nvCxnSpPr>
        <p:spPr bwMode="auto">
          <a:xfrm>
            <a:off x="3995738" y="2052638"/>
            <a:ext cx="11049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5100638" y="3622675"/>
            <a:ext cx="12239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Do ALM </a:t>
            </a:r>
          </a:p>
          <a:p>
            <a:pPr algn="ctr"/>
            <a:r>
              <a:rPr lang="en-GB"/>
              <a:t>activity</a:t>
            </a:r>
          </a:p>
        </p:txBody>
      </p:sp>
      <p:cxnSp>
        <p:nvCxnSpPr>
          <p:cNvPr id="37906" name="AutoShape 18"/>
          <p:cNvCxnSpPr>
            <a:cxnSpLocks noChangeShapeType="1"/>
            <a:stCxn id="37902" idx="2"/>
            <a:endCxn id="37905" idx="0"/>
          </p:cNvCxnSpPr>
          <p:nvPr/>
        </p:nvCxnSpPr>
        <p:spPr bwMode="auto">
          <a:xfrm rot="5400000">
            <a:off x="5054600" y="2963863"/>
            <a:ext cx="1317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611188" y="19446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1295400"/>
            <a:ext cx="395288" cy="1966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GB"/>
              <a:t>PLM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3262313"/>
            <a:ext cx="395288" cy="1843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GB"/>
              <a:t>ALM</a:t>
            </a:r>
          </a:p>
        </p:txBody>
      </p:sp>
      <p:sp>
        <p:nvSpPr>
          <p:cNvPr id="37911" name="Oval 23"/>
          <p:cNvSpPr>
            <a:spLocks noChangeArrowheads="1"/>
          </p:cNvSpPr>
          <p:nvPr/>
        </p:nvSpPr>
        <p:spPr bwMode="auto">
          <a:xfrm>
            <a:off x="8316913" y="3767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912" name="AutoShape 24"/>
          <p:cNvCxnSpPr>
            <a:cxnSpLocks noChangeShapeType="1"/>
            <a:stCxn id="37905" idx="3"/>
            <a:endCxn id="37911" idx="2"/>
          </p:cNvCxnSpPr>
          <p:nvPr/>
        </p:nvCxnSpPr>
        <p:spPr bwMode="auto">
          <a:xfrm>
            <a:off x="6324600" y="3875088"/>
            <a:ext cx="19923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7914" name="Oval 26"/>
          <p:cNvSpPr>
            <a:spLocks noChangeArrowheads="1"/>
          </p:cNvSpPr>
          <p:nvPr/>
        </p:nvSpPr>
        <p:spPr bwMode="auto">
          <a:xfrm>
            <a:off x="8243888" y="19446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915" name="AutoShape 27"/>
          <p:cNvCxnSpPr>
            <a:cxnSpLocks noChangeShapeType="1"/>
            <a:stCxn id="37902" idx="3"/>
            <a:endCxn id="37914" idx="2"/>
          </p:cNvCxnSpPr>
          <p:nvPr/>
        </p:nvCxnSpPr>
        <p:spPr bwMode="auto">
          <a:xfrm>
            <a:off x="6324600" y="2052638"/>
            <a:ext cx="19192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1908175" y="237648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Y</a:t>
            </a:r>
          </a:p>
        </p:txBody>
      </p:sp>
      <p:pic>
        <p:nvPicPr>
          <p:cNvPr id="37919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743200"/>
            <a:ext cx="10763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20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819400"/>
            <a:ext cx="114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21" name="Picture 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838200"/>
            <a:ext cx="106680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22" name="Picture 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838200"/>
            <a:ext cx="1214438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2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5210175"/>
            <a:ext cx="106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4" name="Picture 3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5181600"/>
            <a:ext cx="8667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3352800" y="4953000"/>
            <a:ext cx="1239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/>
              <a:t>Pre-example</a:t>
            </a:r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6248400" y="4953000"/>
            <a:ext cx="1336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/>
              <a:t>Post-example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0" y="5105400"/>
            <a:ext cx="395288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GB"/>
              <a:t>Ref model</a:t>
            </a:r>
          </a:p>
        </p:txBody>
      </p:sp>
      <p:sp>
        <p:nvSpPr>
          <p:cNvPr id="37928" name="Line 40"/>
          <p:cNvSpPr>
            <a:spLocks noChangeShapeType="1"/>
          </p:cNvSpPr>
          <p:nvPr/>
        </p:nvSpPr>
        <p:spPr bwMode="auto">
          <a:xfrm>
            <a:off x="457200" y="5105400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29" name="Line 41"/>
          <p:cNvSpPr>
            <a:spLocks noChangeShapeType="1"/>
          </p:cNvSpPr>
          <p:nvPr/>
        </p:nvSpPr>
        <p:spPr bwMode="auto">
          <a:xfrm flipH="1">
            <a:off x="4419600" y="4038600"/>
            <a:ext cx="533400" cy="838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30" name="Line 42"/>
          <p:cNvSpPr>
            <a:spLocks noChangeShapeType="1"/>
          </p:cNvSpPr>
          <p:nvPr/>
        </p:nvSpPr>
        <p:spPr bwMode="auto">
          <a:xfrm>
            <a:off x="6400800" y="4114800"/>
            <a:ext cx="533400" cy="838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Comments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The ALM and PLM activity to act upon a common object e.g. a requirement</a:t>
            </a:r>
          </a:p>
          <a:p>
            <a:r>
              <a:rPr lang="en-GB" smtClean="0"/>
              <a:t>Ideally show the stakeholders </a:t>
            </a:r>
          </a:p>
          <a:p>
            <a:pPr lvl="1"/>
            <a:r>
              <a:rPr lang="en-GB" smtClean="0"/>
              <a:t>? Re-use Rainer’s / Pascal’s example from Innovate 2010</a:t>
            </a:r>
          </a:p>
          <a:p>
            <a:r>
              <a:rPr lang="en-GB" smtClean="0"/>
              <a:t>Make swim lane example</a:t>
            </a:r>
          </a:p>
          <a:p>
            <a:pPr lvl="1"/>
            <a:r>
              <a:rPr lang="en-GB" smtClean="0"/>
              <a:t>Multi-roles or tools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Preconditions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HSUV model including requirements and structure elements exists</a:t>
            </a:r>
          </a:p>
          <a:p>
            <a:pPr eaLnBrk="1" hangingPunct="1"/>
            <a:r>
              <a:rPr lang="en-US" smtClean="0"/>
              <a:t>Model elements are at initial versions</a:t>
            </a:r>
          </a:p>
          <a:p>
            <a:pPr eaLnBrk="1" hangingPunct="1"/>
            <a:r>
              <a:rPr lang="en-US" smtClean="0"/>
              <a:t>Model is fully “released”</a:t>
            </a:r>
          </a:p>
          <a:p>
            <a:pPr lvl="1" eaLnBrk="1" hangingPunct="1"/>
            <a:r>
              <a:rPr lang="en-US" smtClean="0"/>
              <a:t>Locked so no edits can be done without creating a new version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7DE68A-4FCF-46CC-96E5-0060DCA446B8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2/1/2011</a:t>
            </a:fld>
            <a:endParaRPr lang="en-US"/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EF128-E8FD-48B5-A287-D5F3E27AB0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1288"/>
            <a:ext cx="8229600" cy="1143001"/>
          </a:xfrm>
        </p:spPr>
        <p:txBody>
          <a:bodyPr/>
          <a:lstStyle/>
          <a:p>
            <a:r>
              <a:rPr lang="en-GB" smtClean="0"/>
              <a:t>PLM reference model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03275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smtClean="0"/>
              <a:t>[Model] HSUVExample </a:t>
            </a:r>
          </a:p>
          <a:p>
            <a:pPr>
              <a:lnSpc>
                <a:spcPct val="80000"/>
              </a:lnSpc>
            </a:pPr>
            <a:r>
              <a:rPr lang="en-GB" sz="1800" smtClean="0"/>
              <a:t>[Package] HSUVExample </a:t>
            </a:r>
          </a:p>
          <a:p>
            <a:pPr lvl="1">
              <a:lnSpc>
                <a:spcPct val="80000"/>
              </a:lnSpc>
            </a:pPr>
            <a:r>
              <a:rPr lang="en-GB" sz="1500" smtClean="0"/>
              <a:t>[Test Case] SAE J1491 Max Acceleration </a:t>
            </a:r>
          </a:p>
          <a:p>
            <a:pPr lvl="2">
              <a:lnSpc>
                <a:spcPct val="80000"/>
              </a:lnSpc>
            </a:pPr>
            <a:r>
              <a:rPr lang="en-GB" sz="1400" smtClean="0"/>
              <a:t>[State Machine] SAE J1491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3"/>
                <a:hlinkMouseOver r:id="rId4"/>
              </a:rPr>
              <a:t>SAE J1491</a:t>
            </a:r>
            <a:r>
              <a:rPr lang="en-GB" sz="120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GB" sz="1400" b="1" smtClean="0">
                <a:hlinkClick r:id="rId3"/>
                <a:hlinkMouseOver r:id="rId4"/>
              </a:rPr>
              <a:t>SAE J1491</a:t>
            </a:r>
            <a:r>
              <a:rPr lang="en-GB" sz="14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/>
              <a:t>[Block] AutomotiveDomain </a:t>
            </a:r>
          </a:p>
          <a:p>
            <a:pPr lvl="2">
              <a:lnSpc>
                <a:spcPct val="80000"/>
              </a:lnSpc>
            </a:pPr>
            <a:r>
              <a:rPr lang="en-GB" sz="1400" smtClean="0"/>
              <a:t>[Block] HybridSUV </a:t>
            </a:r>
          </a:p>
          <a:p>
            <a:pPr lvl="3">
              <a:lnSpc>
                <a:spcPct val="80000"/>
              </a:lnSpc>
            </a:pPr>
            <a:r>
              <a:rPr lang="en-GB" sz="1200" smtClean="0"/>
              <a:t>[Block] PowerSubsystem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5"/>
                <a:hlinkMouseOver r:id="rId6"/>
              </a:rPr>
              <a:t>Alternative 1 - Combined Motor Generator id=AMG60107 version=001</a:t>
            </a:r>
            <a:r>
              <a:rPr lang="en-GB" sz="1200" smtClean="0"/>
              <a:t>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7"/>
                <a:hlinkMouseOver r:id="rId8"/>
              </a:rPr>
              <a:t>PowerControlUnit Breakdown id=AMG60107 version=001</a:t>
            </a:r>
            <a:r>
              <a:rPr lang="en-GB" sz="1200" smtClean="0"/>
              <a:t>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9"/>
                <a:hlinkMouseOver r:id="rId6"/>
              </a:rPr>
              <a:t>Fuel Flow Rate Determination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smtClean="0"/>
              <a:t>[Block] PowerSubsystem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10"/>
                <a:hlinkMouseOver r:id="rId11"/>
              </a:rPr>
              <a:t>Alternative 1 - Combined Motor Generator id=AMG60107 version=002</a:t>
            </a:r>
            <a:r>
              <a:rPr lang="en-GB" sz="1200" smtClean="0"/>
              <a:t>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12"/>
                <a:hlinkMouseOver r:id="rId13"/>
              </a:rPr>
              <a:t>PowerControlUnit Breakdown id=AMG60107 version=002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smtClean="0"/>
              <a:t>[Block] PowerSubsystem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14"/>
                <a:hlinkMouseOver r:id="rId15"/>
              </a:rPr>
              <a:t>Alternative 1 - Combined Motor Generator id=AMG60107 version=003</a:t>
            </a:r>
            <a:r>
              <a:rPr lang="en-GB" sz="1200" smtClean="0"/>
              <a:t>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16"/>
                <a:hlinkMouseOver r:id="rId17"/>
              </a:rPr>
              <a:t>PowerControlUnit Breakdown id=AMG60107 version=003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18"/>
                <a:hlinkMouseOver r:id="rId6"/>
              </a:rPr>
              <a:t>PowerSubsystem Fuel Flow Definition</a:t>
            </a:r>
            <a:r>
              <a:rPr lang="en-GB" sz="12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19"/>
                <a:hlinkMouseOver r:id="rId20"/>
              </a:rPr>
              <a:t>HSUV Specification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21"/>
                <a:hlinkMouseOver r:id="rId22"/>
              </a:rPr>
              <a:t>PowerSubsystem Breakdown id=AMG60104 version=001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23"/>
                <a:hlinkMouseOver r:id="rId24"/>
              </a:rPr>
              <a:t>Automotive Domain Breakdown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25"/>
                <a:hlinkMouseOver r:id="rId26"/>
              </a:rPr>
              <a:t>Acceleration Requirement Refinement and Verification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27"/>
                <a:hlinkMouseOver r:id="rId28"/>
              </a:rPr>
              <a:t>Operational Use Cases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29"/>
                <a:hlinkMouseOver r:id="rId30"/>
              </a:rPr>
              <a:t>PowerSubsystem Breakdown id=AMG60104 version=003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31"/>
                <a:hlinkMouseOver r:id="rId32"/>
              </a:rPr>
              <a:t>PowerSubsystem Breakdown id=AMG60104 version=002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33"/>
                <a:hlinkMouseOver r:id="rId34"/>
              </a:rPr>
              <a:t>Requirements Derivation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35"/>
                <a:hlinkMouseOver r:id="rId36"/>
              </a:rPr>
              <a:t>HybridSUV Breakdown</a:t>
            </a:r>
            <a:r>
              <a:rPr lang="en-GB" sz="1500" smtClean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352800"/>
            <a:ext cx="7772400" cy="1470025"/>
          </a:xfrm>
        </p:spPr>
        <p:txBody>
          <a:bodyPr/>
          <a:lstStyle/>
          <a:p>
            <a:r>
              <a:rPr lang="en-GB" sz="3400" smtClean="0"/>
              <a:t>Story 1 Working notes – based on V11 of the model w/o the new top level assembly shown in V12 PLM ref model</a:t>
            </a:r>
            <a:br>
              <a:rPr lang="en-GB" sz="3400" smtClean="0"/>
            </a:br>
            <a:r>
              <a:rPr lang="en-GB" sz="3400" smtClean="0"/>
              <a:t/>
            </a:r>
            <a:br>
              <a:rPr lang="en-GB" sz="3400" smtClean="0"/>
            </a:br>
            <a:r>
              <a:rPr lang="en-GB" sz="3400" smtClean="0"/>
              <a:t>For Story 1 Gray to consolidate </a:t>
            </a:r>
            <a:br>
              <a:rPr lang="en-GB" sz="3400" smtClean="0"/>
            </a:br>
            <a:r>
              <a:rPr lang="en-GB" sz="3400" smtClean="0"/>
              <a:t>	Pages 9 + 13</a:t>
            </a:r>
            <a:br>
              <a:rPr lang="en-GB" sz="3400" smtClean="0"/>
            </a:br>
            <a:r>
              <a:rPr lang="en-GB" sz="3400" smtClean="0"/>
              <a:t>	Pages 11 and 14</a:t>
            </a:r>
          </a:p>
        </p:txBody>
      </p:sp>
      <p:pic>
        <p:nvPicPr>
          <p:cNvPr id="41990" name="Picture 6" descr="j03440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1531938" cy="1338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Story 1 Step 1 – Change Requirements to 2016 ULEV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Marketing opens change request</a:t>
            </a:r>
          </a:p>
          <a:p>
            <a:pPr lvl="1" eaLnBrk="1" hangingPunct="1"/>
            <a:r>
              <a:rPr lang="en-US" sz="1800" smtClean="0"/>
              <a:t>Need to change vehicle to meet 2016 ULEV standards</a:t>
            </a:r>
          </a:p>
          <a:p>
            <a:pPr lvl="1" eaLnBrk="1" hangingPunct="1"/>
            <a:r>
              <a:rPr lang="en-US" sz="1800" smtClean="0"/>
              <a:t>Change request has problem item REQ-000144/A attached</a:t>
            </a:r>
          </a:p>
          <a:p>
            <a:pPr lvl="1" eaLnBrk="1" hangingPunct="1"/>
            <a:r>
              <a:rPr lang="en-US" sz="1800" smtClean="0"/>
              <a:t>Change request has reference item AKY251614/001 attached (this is the context, unconfigured for this step)</a:t>
            </a:r>
          </a:p>
          <a:p>
            <a:pPr eaLnBrk="1" hangingPunct="1"/>
            <a:r>
              <a:rPr lang="en-US" sz="2000" smtClean="0"/>
              <a:t>Released REQ-000144/A is </a:t>
            </a:r>
            <a:r>
              <a:rPr lang="en-US" sz="2000" u="sng" smtClean="0"/>
              <a:t>revise</a:t>
            </a:r>
            <a:r>
              <a:rPr lang="en-US" sz="2000" smtClean="0"/>
              <a:t>d to begin work on version “B”</a:t>
            </a:r>
          </a:p>
          <a:p>
            <a:pPr eaLnBrk="1" hangingPunct="1"/>
            <a:r>
              <a:rPr lang="en-US" sz="2000" smtClean="0"/>
              <a:t>When version “B” is finished it is released, then next higher assembly (REQ-000181/A) is revised to include this new version, and released</a:t>
            </a:r>
          </a:p>
          <a:p>
            <a:pPr lvl="1" eaLnBrk="1" hangingPunct="1"/>
            <a:r>
              <a:rPr lang="en-US" sz="1800" smtClean="0"/>
              <a:t>Same sequence for each level to the top of the requirements tree (AKY251614/001)</a:t>
            </a:r>
          </a:p>
          <a:p>
            <a:pPr lvl="1" eaLnBrk="1" hangingPunct="1"/>
            <a:r>
              <a:rPr lang="en-US" sz="1800" smtClean="0"/>
              <a:t>Becomes /002 from the change</a:t>
            </a:r>
          </a:p>
          <a:p>
            <a:pPr eaLnBrk="1" hangingPunct="1"/>
            <a:r>
              <a:rPr lang="en-US" sz="2000" smtClean="0"/>
              <a:t>Postcondition – Released requirements context now has AKY251614/002, REQ-000181/B, REQ-000144/B, rest are not changed.</a:t>
            </a:r>
            <a:endParaRPr lang="en-US" smtClean="0"/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82D315-C1F2-43EC-9CEB-E7EE30DF8211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2/1/2011</a:t>
            </a:fld>
            <a:endParaRPr lang="en-US"/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5C8858-DF4F-41EB-83D0-3F06A51D23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  <p:sp>
        <p:nvSpPr>
          <p:cNvPr id="163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+mn-lt"/>
                <a:cs typeface="+mn-cs"/>
              </a:rPr>
              <a:t>M. Loeffler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0" y="16002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TC UA</a:t>
            </a:r>
          </a:p>
        </p:txBody>
      </p:sp>
      <p:sp>
        <p:nvSpPr>
          <p:cNvPr id="18439" name="AutoShape 8"/>
          <p:cNvSpPr>
            <a:spLocks noChangeArrowheads="1"/>
          </p:cNvSpPr>
          <p:nvPr/>
        </p:nvSpPr>
        <p:spPr bwMode="auto">
          <a:xfrm>
            <a:off x="5791200" y="609600"/>
            <a:ext cx="2514600" cy="533400"/>
          </a:xfrm>
          <a:prstGeom prst="wedgeRoundRectCallout">
            <a:avLst>
              <a:gd name="adj1" fmla="val -49810"/>
              <a:gd name="adj2" fmla="val 2699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TCE REQ</a:t>
            </a:r>
          </a:p>
        </p:txBody>
      </p:sp>
      <p:sp>
        <p:nvSpPr>
          <p:cNvPr id="18440" name="AutoShape 9"/>
          <p:cNvSpPr>
            <a:spLocks noChangeArrowheads="1"/>
          </p:cNvSpPr>
          <p:nvPr/>
        </p:nvSpPr>
        <p:spPr bwMode="auto">
          <a:xfrm>
            <a:off x="6781800" y="1219200"/>
            <a:ext cx="2514600" cy="457200"/>
          </a:xfrm>
          <a:prstGeom prst="wedgeRoundRectCallout">
            <a:avLst>
              <a:gd name="adj1" fmla="val -42296"/>
              <a:gd name="adj2" fmla="val 283681"/>
              <a:gd name="adj3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Add Higher level context</a:t>
            </a:r>
          </a:p>
        </p:txBody>
      </p:sp>
      <p:sp>
        <p:nvSpPr>
          <p:cNvPr id="18441" name="AutoShape 10"/>
          <p:cNvSpPr>
            <a:spLocks noChangeArrowheads="1"/>
          </p:cNvSpPr>
          <p:nvPr/>
        </p:nvSpPr>
        <p:spPr bwMode="auto">
          <a:xfrm>
            <a:off x="-1905000" y="2514600"/>
            <a:ext cx="2514600" cy="533400"/>
          </a:xfrm>
          <a:prstGeom prst="wedgeRoundRectCallout">
            <a:avLst>
              <a:gd name="adj1" fmla="val 48801"/>
              <a:gd name="adj2" fmla="val 1571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Requirements change occurs here</a:t>
            </a:r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228600" y="35814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AutoShape 12"/>
          <p:cNvSpPr>
            <a:spLocks noChangeArrowheads="1"/>
          </p:cNvSpPr>
          <p:nvPr/>
        </p:nvSpPr>
        <p:spPr bwMode="auto">
          <a:xfrm>
            <a:off x="-1828800" y="5334000"/>
            <a:ext cx="2514600" cy="533400"/>
          </a:xfrm>
          <a:prstGeom prst="wedgeRoundRectCallout">
            <a:avLst>
              <a:gd name="adj1" fmla="val 65278"/>
              <a:gd name="adj2" fmla="val -25595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144 is a child of 181</a:t>
            </a:r>
          </a:p>
        </p:txBody>
      </p:sp>
      <p:sp>
        <p:nvSpPr>
          <p:cNvPr id="18444" name="AutoShape 13"/>
          <p:cNvSpPr>
            <a:spLocks noChangeArrowheads="1"/>
          </p:cNvSpPr>
          <p:nvPr/>
        </p:nvSpPr>
        <p:spPr bwMode="auto">
          <a:xfrm>
            <a:off x="7543800" y="3429000"/>
            <a:ext cx="2514600" cy="533400"/>
          </a:xfrm>
          <a:prstGeom prst="wedgeRoundRectCallout">
            <a:avLst>
              <a:gd name="adj1" fmla="val -91162"/>
              <a:gd name="adj2" fmla="val -1473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/001 Version 1</a:t>
            </a:r>
          </a:p>
        </p:txBody>
      </p:sp>
      <p:sp>
        <p:nvSpPr>
          <p:cNvPr id="18446" name="Rectangle 7"/>
          <p:cNvSpPr>
            <a:spLocks noChangeArrowheads="1"/>
          </p:cNvSpPr>
          <p:nvPr/>
        </p:nvSpPr>
        <p:spPr bwMode="auto">
          <a:xfrm>
            <a:off x="-457200" y="3352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PLM or ALM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working_18012011</Template>
  <TotalTime>328</TotalTime>
  <Words>1763</Words>
  <Application>Microsoft Office PowerPoint</Application>
  <PresentationFormat>On-screen Show (4:3)</PresentationFormat>
  <Paragraphs>240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Wingdings</vt:lpstr>
      <vt:lpstr>Calibri</vt:lpstr>
      <vt:lpstr>Times New Roman</vt:lpstr>
      <vt:lpstr>Watermark</vt:lpstr>
      <vt:lpstr>Watermark</vt:lpstr>
      <vt:lpstr>HSUV Example Change Scenario</vt:lpstr>
      <vt:lpstr>The goal of this activity</vt:lpstr>
      <vt:lpstr>Storyboard idea</vt:lpstr>
      <vt:lpstr>Mock up – Tools and Reference model</vt:lpstr>
      <vt:lpstr>Comments </vt:lpstr>
      <vt:lpstr>Preconditions</vt:lpstr>
      <vt:lpstr>PLM reference model</vt:lpstr>
      <vt:lpstr>Story 1 Working notes – based on V11 of the model w/o the new top level assembly shown in V12 PLM ref model  For Story 1 Gray to consolidate   Pages 9 + 13  Pages 11 and 14</vt:lpstr>
      <vt:lpstr>Story 1 Step 1 – Change Requirements to 2016 ULEV</vt:lpstr>
      <vt:lpstr>Slide 10</vt:lpstr>
      <vt:lpstr>Story 1 Step 2 – Change Design to Meet Revised Requirements</vt:lpstr>
      <vt:lpstr>PLM reference model</vt:lpstr>
      <vt:lpstr>Step 1 – Change Requirements to 2016 ULEV (V12 notes</vt:lpstr>
      <vt:lpstr>Step 2 – Change Design to Meet Revised Requirements (V12 notes</vt:lpstr>
      <vt:lpstr>The ice box</vt:lpstr>
      <vt:lpstr>Step 3 – Another Change of Requirements to add Variant for EU</vt:lpstr>
      <vt:lpstr>Step 4 – Change Design to Meet Revised Requirements</vt:lpstr>
      <vt:lpstr>Key Configuration Capabilities of the Model</vt:lpstr>
    </vt:vector>
  </TitlesOfParts>
  <Company>GM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HSUV Example Change Scenario</dc:title>
  <dc:creator>hz0wyg-e</dc:creator>
  <cp:lastModifiedBy>Gray Bachelor</cp:lastModifiedBy>
  <cp:revision>37</cp:revision>
  <dcterms:created xsi:type="dcterms:W3CDTF">2011-01-24T20:17:15Z</dcterms:created>
  <dcterms:modified xsi:type="dcterms:W3CDTF">2011-02-01T17:28:05Z</dcterms:modified>
</cp:coreProperties>
</file>